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73" r:id="rId2"/>
    <p:sldId id="1216" r:id="rId3"/>
    <p:sldId id="1217" r:id="rId4"/>
    <p:sldId id="1218" r:id="rId5"/>
    <p:sldId id="1214" r:id="rId6"/>
    <p:sldId id="1212" r:id="rId7"/>
    <p:sldId id="1206" r:id="rId8"/>
    <p:sldId id="1173" r:id="rId9"/>
    <p:sldId id="1207" r:id="rId10"/>
    <p:sldId id="1174" r:id="rId11"/>
    <p:sldId id="1213" r:id="rId12"/>
    <p:sldId id="1187" r:id="rId13"/>
    <p:sldId id="1175" r:id="rId14"/>
    <p:sldId id="1176" r:id="rId15"/>
    <p:sldId id="1193" r:id="rId16"/>
    <p:sldId id="1177" r:id="rId17"/>
    <p:sldId id="1188" r:id="rId18"/>
    <p:sldId id="1192" r:id="rId19"/>
    <p:sldId id="1191" r:id="rId20"/>
    <p:sldId id="1208" r:id="rId21"/>
    <p:sldId id="1178" r:id="rId22"/>
    <p:sldId id="1209" r:id="rId23"/>
    <p:sldId id="1194" r:id="rId24"/>
    <p:sldId id="1179" r:id="rId25"/>
    <p:sldId id="1180" r:id="rId26"/>
    <p:sldId id="1195" r:id="rId27"/>
    <p:sldId id="1196" r:id="rId28"/>
    <p:sldId id="1200" r:id="rId29"/>
    <p:sldId id="1210" r:id="rId30"/>
    <p:sldId id="1197" r:id="rId31"/>
    <p:sldId id="1198" r:id="rId32"/>
    <p:sldId id="1199" r:id="rId33"/>
    <p:sldId id="1181" r:id="rId34"/>
    <p:sldId id="1211" r:id="rId35"/>
    <p:sldId id="1204" r:id="rId36"/>
    <p:sldId id="1205" r:id="rId37"/>
    <p:sldId id="1203" r:id="rId38"/>
    <p:sldId id="1202" r:id="rId39"/>
    <p:sldId id="1182" r:id="rId40"/>
    <p:sldId id="1183" r:id="rId41"/>
    <p:sldId id="1184" r:id="rId42"/>
    <p:sldId id="1185" r:id="rId43"/>
    <p:sldId id="1186" r:id="rId4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234" y="552"/>
      </p:cViewPr>
      <p:guideLst>
        <p:guide orient="horz" pos="2160"/>
        <p:guide pos="6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2A8B1A-3B87-446E-B63D-2ECB83E0C8B1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1B7DCF5-9E74-4BD9-84B8-B4AF8F614C5E}" type="pres">
      <dgm:prSet presAssocID="{492A8B1A-3B87-446E-B63D-2ECB83E0C8B1}" presName="Name0" presStyleCnt="0">
        <dgm:presLayoutVars>
          <dgm:dir/>
          <dgm:resizeHandles val="exact"/>
        </dgm:presLayoutVars>
      </dgm:prSet>
      <dgm:spPr/>
    </dgm:pt>
  </dgm:ptLst>
  <dgm:cxnLst>
    <dgm:cxn modelId="{55F26C59-E7B5-410C-A190-C35A7FC3D3F9}" type="presOf" srcId="{492A8B1A-3B87-446E-B63D-2ECB83E0C8B1}" destId="{F1B7DCF5-9E74-4BD9-84B8-B4AF8F614C5E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A86F2D-3DD1-4132-8AAB-3ED621BDCF5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D957C453-C0AE-477E-B069-68EDDAF43B84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Level 0</a:t>
          </a:r>
        </a:p>
      </dgm:t>
    </dgm:pt>
    <dgm:pt modelId="{9D76C85C-C3DA-44CB-8742-AF50DE417789}" type="parTrans" cxnId="{2629CC4A-5616-431C-85EB-0658048DC355}">
      <dgm:prSet/>
      <dgm:spPr/>
      <dgm:t>
        <a:bodyPr/>
        <a:lstStyle/>
        <a:p>
          <a:endParaRPr lang="de-DE"/>
        </a:p>
      </dgm:t>
    </dgm:pt>
    <dgm:pt modelId="{A514B42F-F3A9-48CC-94CB-E6E7E0189BA3}" type="sibTrans" cxnId="{2629CC4A-5616-431C-85EB-0658048DC355}">
      <dgm:prSet/>
      <dgm:spPr/>
      <dgm:t>
        <a:bodyPr/>
        <a:lstStyle/>
        <a:p>
          <a:endParaRPr lang="de-DE"/>
        </a:p>
      </dgm:t>
    </dgm:pt>
    <dgm:pt modelId="{2AE4C415-EC18-47EA-8452-25E16102C6AD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Level 2</a:t>
          </a:r>
        </a:p>
      </dgm:t>
    </dgm:pt>
    <dgm:pt modelId="{5F31329D-90F4-4614-9D3E-53568D107CF9}" type="parTrans" cxnId="{CD70053C-3071-4909-8B93-78BB12105B1C}">
      <dgm:prSet/>
      <dgm:spPr/>
      <dgm:t>
        <a:bodyPr/>
        <a:lstStyle/>
        <a:p>
          <a:endParaRPr lang="de-DE"/>
        </a:p>
      </dgm:t>
    </dgm:pt>
    <dgm:pt modelId="{358EE13D-3C43-45AB-8997-7923094829B7}" type="sibTrans" cxnId="{CD70053C-3071-4909-8B93-78BB12105B1C}">
      <dgm:prSet/>
      <dgm:spPr/>
      <dgm:t>
        <a:bodyPr/>
        <a:lstStyle/>
        <a:p>
          <a:endParaRPr lang="de-DE"/>
        </a:p>
      </dgm:t>
    </dgm:pt>
    <dgm:pt modelId="{75B78948-7873-4ED1-A268-BD783C715316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Level 3</a:t>
          </a:r>
        </a:p>
      </dgm:t>
    </dgm:pt>
    <dgm:pt modelId="{455A2A74-22E5-4E47-BC4C-C1D368C23F44}" type="parTrans" cxnId="{9F638B3F-E44E-4B1B-A6BB-E37A208EE257}">
      <dgm:prSet/>
      <dgm:spPr/>
      <dgm:t>
        <a:bodyPr/>
        <a:lstStyle/>
        <a:p>
          <a:endParaRPr lang="de-DE"/>
        </a:p>
      </dgm:t>
    </dgm:pt>
    <dgm:pt modelId="{929C16F3-6E2C-48D3-8E4B-35989888A6A9}" type="sibTrans" cxnId="{9F638B3F-E44E-4B1B-A6BB-E37A208EE257}">
      <dgm:prSet/>
      <dgm:spPr/>
      <dgm:t>
        <a:bodyPr/>
        <a:lstStyle/>
        <a:p>
          <a:endParaRPr lang="de-DE"/>
        </a:p>
      </dgm:t>
    </dgm:pt>
    <dgm:pt modelId="{C8297C7F-B76C-4189-B48D-BF9A6DC86078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Level 1</a:t>
          </a:r>
        </a:p>
      </dgm:t>
    </dgm:pt>
    <dgm:pt modelId="{9685EB68-77BC-427D-AA42-1E7FD04F5707}" type="parTrans" cxnId="{9C28EA14-F778-40C6-BC91-31B47D1391E3}">
      <dgm:prSet/>
      <dgm:spPr/>
      <dgm:t>
        <a:bodyPr/>
        <a:lstStyle/>
        <a:p>
          <a:endParaRPr lang="de-DE"/>
        </a:p>
      </dgm:t>
    </dgm:pt>
    <dgm:pt modelId="{F6FB9EBB-09D4-406B-BD15-3BCF0975C177}" type="sibTrans" cxnId="{9C28EA14-F778-40C6-BC91-31B47D1391E3}">
      <dgm:prSet/>
      <dgm:spPr/>
      <dgm:t>
        <a:bodyPr/>
        <a:lstStyle/>
        <a:p>
          <a:endParaRPr lang="de-DE"/>
        </a:p>
      </dgm:t>
    </dgm:pt>
    <dgm:pt modelId="{364C3E70-E217-4184-9A4C-605ECA6670FC}" type="pres">
      <dgm:prSet presAssocID="{E1A86F2D-3DD1-4132-8AAB-3ED621BDCF59}" presName="Name0" presStyleCnt="0">
        <dgm:presLayoutVars>
          <dgm:dir/>
          <dgm:animLvl val="lvl"/>
          <dgm:resizeHandles val="exact"/>
        </dgm:presLayoutVars>
      </dgm:prSet>
      <dgm:spPr/>
    </dgm:pt>
    <dgm:pt modelId="{69B235F1-F095-4CEB-8AD7-5228CD0482BF}" type="pres">
      <dgm:prSet presAssocID="{D957C453-C0AE-477E-B069-68EDDAF43B8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817EF44-7A5E-4EBB-8218-BF174BA2E58F}" type="pres">
      <dgm:prSet presAssocID="{A514B42F-F3A9-48CC-94CB-E6E7E0189BA3}" presName="parTxOnlySpace" presStyleCnt="0"/>
      <dgm:spPr/>
    </dgm:pt>
    <dgm:pt modelId="{84379A9B-4B18-45AE-BD06-216D8B65FD39}" type="pres">
      <dgm:prSet presAssocID="{C8297C7F-B76C-4189-B48D-BF9A6DC860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D0972C8-E799-427E-8AB1-87C370337C03}" type="pres">
      <dgm:prSet presAssocID="{F6FB9EBB-09D4-406B-BD15-3BCF0975C177}" presName="parTxOnlySpace" presStyleCnt="0"/>
      <dgm:spPr/>
    </dgm:pt>
    <dgm:pt modelId="{0A00DF56-4CD8-4EA1-AB1B-D458441A3662}" type="pres">
      <dgm:prSet presAssocID="{2AE4C415-EC18-47EA-8452-25E16102C6A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A961043-F400-4A8E-8D45-D6CC7B525FF0}" type="pres">
      <dgm:prSet presAssocID="{358EE13D-3C43-45AB-8997-7923094829B7}" presName="parTxOnlySpace" presStyleCnt="0"/>
      <dgm:spPr/>
    </dgm:pt>
    <dgm:pt modelId="{4BCE09A4-7C27-4ACC-AFBD-AF2E542D9545}" type="pres">
      <dgm:prSet presAssocID="{75B78948-7873-4ED1-A268-BD783C715316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583FF06-DD55-4465-A69C-F32CC7EBF58E}" type="presOf" srcId="{2AE4C415-EC18-47EA-8452-25E16102C6AD}" destId="{0A00DF56-4CD8-4EA1-AB1B-D458441A3662}" srcOrd="0" destOrd="0" presId="urn:microsoft.com/office/officeart/2005/8/layout/chevron1"/>
    <dgm:cxn modelId="{9BB12B0E-D41E-40AE-8F9D-DC2E694CC4A8}" type="presOf" srcId="{D957C453-C0AE-477E-B069-68EDDAF43B84}" destId="{69B235F1-F095-4CEB-8AD7-5228CD0482BF}" srcOrd="0" destOrd="0" presId="urn:microsoft.com/office/officeart/2005/8/layout/chevron1"/>
    <dgm:cxn modelId="{9C28EA14-F778-40C6-BC91-31B47D1391E3}" srcId="{E1A86F2D-3DD1-4132-8AAB-3ED621BDCF59}" destId="{C8297C7F-B76C-4189-B48D-BF9A6DC86078}" srcOrd="1" destOrd="0" parTransId="{9685EB68-77BC-427D-AA42-1E7FD04F5707}" sibTransId="{F6FB9EBB-09D4-406B-BD15-3BCF0975C177}"/>
    <dgm:cxn modelId="{CD70053C-3071-4909-8B93-78BB12105B1C}" srcId="{E1A86F2D-3DD1-4132-8AAB-3ED621BDCF59}" destId="{2AE4C415-EC18-47EA-8452-25E16102C6AD}" srcOrd="2" destOrd="0" parTransId="{5F31329D-90F4-4614-9D3E-53568D107CF9}" sibTransId="{358EE13D-3C43-45AB-8997-7923094829B7}"/>
    <dgm:cxn modelId="{9F638B3F-E44E-4B1B-A6BB-E37A208EE257}" srcId="{E1A86F2D-3DD1-4132-8AAB-3ED621BDCF59}" destId="{75B78948-7873-4ED1-A268-BD783C715316}" srcOrd="3" destOrd="0" parTransId="{455A2A74-22E5-4E47-BC4C-C1D368C23F44}" sibTransId="{929C16F3-6E2C-48D3-8E4B-35989888A6A9}"/>
    <dgm:cxn modelId="{2629CC4A-5616-431C-85EB-0658048DC355}" srcId="{E1A86F2D-3DD1-4132-8AAB-3ED621BDCF59}" destId="{D957C453-C0AE-477E-B069-68EDDAF43B84}" srcOrd="0" destOrd="0" parTransId="{9D76C85C-C3DA-44CB-8742-AF50DE417789}" sibTransId="{A514B42F-F3A9-48CC-94CB-E6E7E0189BA3}"/>
    <dgm:cxn modelId="{8E7AD06D-A263-4197-9AC4-0A17575A6BFC}" type="presOf" srcId="{C8297C7F-B76C-4189-B48D-BF9A6DC86078}" destId="{84379A9B-4B18-45AE-BD06-216D8B65FD39}" srcOrd="0" destOrd="0" presId="urn:microsoft.com/office/officeart/2005/8/layout/chevron1"/>
    <dgm:cxn modelId="{9D3F4CAB-2DDF-42C0-94B5-694192996924}" type="presOf" srcId="{E1A86F2D-3DD1-4132-8AAB-3ED621BDCF59}" destId="{364C3E70-E217-4184-9A4C-605ECA6670FC}" srcOrd="0" destOrd="0" presId="urn:microsoft.com/office/officeart/2005/8/layout/chevron1"/>
    <dgm:cxn modelId="{96DD6BEA-2E97-44ED-BE07-182D9811305B}" type="presOf" srcId="{75B78948-7873-4ED1-A268-BD783C715316}" destId="{4BCE09A4-7C27-4ACC-AFBD-AF2E542D9545}" srcOrd="0" destOrd="0" presId="urn:microsoft.com/office/officeart/2005/8/layout/chevron1"/>
    <dgm:cxn modelId="{9402C6C5-A479-4ECD-8DFE-8ABEF3FB9025}" type="presParOf" srcId="{364C3E70-E217-4184-9A4C-605ECA6670FC}" destId="{69B235F1-F095-4CEB-8AD7-5228CD0482BF}" srcOrd="0" destOrd="0" presId="urn:microsoft.com/office/officeart/2005/8/layout/chevron1"/>
    <dgm:cxn modelId="{A4BE871C-9E80-402C-8E02-EDC0DBDFA5C0}" type="presParOf" srcId="{364C3E70-E217-4184-9A4C-605ECA6670FC}" destId="{B817EF44-7A5E-4EBB-8218-BF174BA2E58F}" srcOrd="1" destOrd="0" presId="urn:microsoft.com/office/officeart/2005/8/layout/chevron1"/>
    <dgm:cxn modelId="{4F60B212-3C44-4BC0-BBEF-A1360A8C65DF}" type="presParOf" srcId="{364C3E70-E217-4184-9A4C-605ECA6670FC}" destId="{84379A9B-4B18-45AE-BD06-216D8B65FD39}" srcOrd="2" destOrd="0" presId="urn:microsoft.com/office/officeart/2005/8/layout/chevron1"/>
    <dgm:cxn modelId="{FF0B5F80-92BC-4A7E-9E0D-7926EB9E80AE}" type="presParOf" srcId="{364C3E70-E217-4184-9A4C-605ECA6670FC}" destId="{9D0972C8-E799-427E-8AB1-87C370337C03}" srcOrd="3" destOrd="0" presId="urn:microsoft.com/office/officeart/2005/8/layout/chevron1"/>
    <dgm:cxn modelId="{F4F0D820-B173-4B21-84E2-3EA6B7569F31}" type="presParOf" srcId="{364C3E70-E217-4184-9A4C-605ECA6670FC}" destId="{0A00DF56-4CD8-4EA1-AB1B-D458441A3662}" srcOrd="4" destOrd="0" presId="urn:microsoft.com/office/officeart/2005/8/layout/chevron1"/>
    <dgm:cxn modelId="{F503893B-1C44-4667-8B69-A4D659FE1682}" type="presParOf" srcId="{364C3E70-E217-4184-9A4C-605ECA6670FC}" destId="{5A961043-F400-4A8E-8D45-D6CC7B525FF0}" srcOrd="5" destOrd="0" presId="urn:microsoft.com/office/officeart/2005/8/layout/chevron1"/>
    <dgm:cxn modelId="{90627B43-7ADE-4B84-881D-F37DFDEAE115}" type="presParOf" srcId="{364C3E70-E217-4184-9A4C-605ECA6670FC}" destId="{4BCE09A4-7C27-4ACC-AFBD-AF2E542D9545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235F1-F095-4CEB-8AD7-5228CD0482BF}">
      <dsp:nvSpPr>
        <dsp:cNvPr id="0" name=""/>
        <dsp:cNvSpPr/>
      </dsp:nvSpPr>
      <dsp:spPr>
        <a:xfrm>
          <a:off x="1314" y="140007"/>
          <a:ext cx="764917" cy="305967"/>
        </a:xfrm>
        <a:prstGeom prst="chevron">
          <a:avLst/>
        </a:prstGeom>
        <a:solidFill>
          <a:schemeClr val="accent3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</a:rPr>
            <a:t>Level 0</a:t>
          </a:r>
        </a:p>
      </dsp:txBody>
      <dsp:txXfrm>
        <a:off x="154298" y="140007"/>
        <a:ext cx="458950" cy="305967"/>
      </dsp:txXfrm>
    </dsp:sp>
    <dsp:sp modelId="{84379A9B-4B18-45AE-BD06-216D8B65FD39}">
      <dsp:nvSpPr>
        <dsp:cNvPr id="0" name=""/>
        <dsp:cNvSpPr/>
      </dsp:nvSpPr>
      <dsp:spPr>
        <a:xfrm>
          <a:off x="689739" y="140007"/>
          <a:ext cx="764917" cy="305967"/>
        </a:xfrm>
        <a:prstGeom prst="chevron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</a:rPr>
            <a:t>Level 1</a:t>
          </a:r>
        </a:p>
      </dsp:txBody>
      <dsp:txXfrm>
        <a:off x="842723" y="140007"/>
        <a:ext cx="458950" cy="305967"/>
      </dsp:txXfrm>
    </dsp:sp>
    <dsp:sp modelId="{0A00DF56-4CD8-4EA1-AB1B-D458441A3662}">
      <dsp:nvSpPr>
        <dsp:cNvPr id="0" name=""/>
        <dsp:cNvSpPr/>
      </dsp:nvSpPr>
      <dsp:spPr>
        <a:xfrm>
          <a:off x="1378165" y="140007"/>
          <a:ext cx="764917" cy="305967"/>
        </a:xfrm>
        <a:prstGeom prst="chevron">
          <a:avLst/>
        </a:prstGeom>
        <a:solidFill>
          <a:schemeClr val="accent3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</a:rPr>
            <a:t>Level 2</a:t>
          </a:r>
        </a:p>
      </dsp:txBody>
      <dsp:txXfrm>
        <a:off x="1531149" y="140007"/>
        <a:ext cx="458950" cy="305967"/>
      </dsp:txXfrm>
    </dsp:sp>
    <dsp:sp modelId="{4BCE09A4-7C27-4ACC-AFBD-AF2E542D9545}">
      <dsp:nvSpPr>
        <dsp:cNvPr id="0" name=""/>
        <dsp:cNvSpPr/>
      </dsp:nvSpPr>
      <dsp:spPr>
        <a:xfrm>
          <a:off x="2066591" y="140007"/>
          <a:ext cx="764917" cy="305967"/>
        </a:xfrm>
        <a:prstGeom prst="chevron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</a:rPr>
            <a:t>Level 3</a:t>
          </a:r>
        </a:p>
      </dsp:txBody>
      <dsp:txXfrm>
        <a:off x="2219575" y="140007"/>
        <a:ext cx="458950" cy="3059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BDF0DE-9B2C-456A-81CE-ECB4922A2D02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5D55A-8415-49FB-8DE6-D78924607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19681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12.453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1 184 24575,'313'-3'0,"337"8"0,-468 12 0,97 3 0,-67-19 0,246-6 0,-90-46 0,-44 1 0,174 21 0,396 11 0,-539 21 0,1100-3 0,-1395-1 0,80-18 0,-12 4 0,-78 10 0,560-26 0,-534 31-1365,-37 0-5461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15.93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89 24575,'2144'0'0,"-1695"-22"0,-72 1 0,311 3 0,-102 15 0,-10 1 0,-419-8 0,67-2 0,1125 13-1365,-1321-1-5461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22.51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33 24575,'1062'0'0,"-860"15"0,-12 2 0,-120-13 0,115 23 0,-119-15 0,1-3 0,78 2 0,-108-11 0,664-34 0,-466-6 0,-150 22 0,0 3 0,154-5 0,2763 23 19,-1734-5-1403,-1232 2-5442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27.97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2 24575,'277'-2'0,"443"13"0,-277 26 0,-307-30 0,234 7 0,2582-15 0,-2924 3 0,46 7 0,23 2 0,75 0 0,35 0 0,-66-13 0,254 4 0,-208 19 0,-120-11 0,111 3 0,609-14 0,-760 0 0,1-2 0,-1-1 0,33-10 0,-27 6 0,45-4 0,-18 6-682,79-20-1,-117 21-6143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12.453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1 184 24575,'313'-3'0,"337"8"0,-468 12 0,97 3 0,-67-19 0,246-6 0,-90-46 0,-44 1 0,174 21 0,396 11 0,-539 21 0,1100-3 0,-1395-1 0,80-18 0,-12 4 0,-78 10 0,560-26 0,-534 31-1365,-37 0-5461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15.93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89 24575,'2144'0'0,"-1695"-22"0,-72 1 0,311 3 0,-102 15 0,-10 1 0,-419-8 0,67-2 0,1125 13-1365,-1321-1-5461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22.51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33 24575,'1062'0'0,"-860"15"0,-12 2 0,-120-13 0,115 23 0,-119-15 0,1-3 0,78 2 0,-108-11 0,664-34 0,-466-6 0,-150 22 0,0 3 0,154-5 0,2763 23 19,-1734-5-1403,-1232 2-5442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4T07:48:27.97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2 24575,'277'-2'0,"443"13"0,-277 26 0,-307-30 0,234 7 0,2582-15 0,-2924 3 0,46 7 0,23 2 0,75 0 0,35 0 0,-66-13 0,254 4 0,-208 19 0,-120-11 0,111 3 0,609-14 0,-760 0 0,1-2 0,-1-1 0,33-10 0,-27 6 0,45-4 0,-18 6-682,79-20-1,-117 21-6143</inkml:trace>
</inkml:ink>
</file>

<file path=ppt/media/image10.jpg>
</file>

<file path=ppt/media/image11.jpg>
</file>

<file path=ppt/media/image12.png>
</file>

<file path=ppt/media/image120.png>
</file>

<file path=ppt/media/image13.png>
</file>

<file path=ppt/media/image14.png>
</file>

<file path=ppt/media/image15.png>
</file>

<file path=ppt/media/image16.svg>
</file>

<file path=ppt/media/image17.png>
</file>

<file path=ppt/media/image18.jpeg>
</file>

<file path=ppt/media/image180.png>
</file>

<file path=ppt/media/image19.png>
</file>

<file path=ppt/media/image190.png>
</file>

<file path=ppt/media/image20.jp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tif>
</file>

<file path=ppt/media/image50.png>
</file>

<file path=ppt/media/image51.png>
</file>

<file path=ppt/media/image52.jpe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A31F9-8E4B-4ED6-8272-3FF50063C297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96104-0C20-4848-8412-8A3EED5B71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809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93376" y="0"/>
            <a:ext cx="12385376" cy="69667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4303" y="274641"/>
            <a:ext cx="2048256" cy="1024128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794368" y="6578008"/>
            <a:ext cx="7219488" cy="297517"/>
          </a:xfrm>
          <a:prstGeom prst="rect">
            <a:avLst/>
          </a:prstGeom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Leibniz Institute </a:t>
            </a:r>
            <a:r>
              <a:rPr lang="de-DE" sz="1400" kern="1200" baseline="0" dirty="0" err="1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of</a:t>
            </a: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 Plant </a:t>
            </a:r>
            <a:r>
              <a:rPr lang="de-DE" sz="1400" kern="1200" baseline="0" dirty="0" err="1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Biochemistry</a:t>
            </a: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 (IPB)		2024-10-30</a:t>
            </a:r>
          </a:p>
        </p:txBody>
      </p:sp>
      <p:sp>
        <p:nvSpPr>
          <p:cNvPr id="16" name="Textplatzhalt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94368" y="5013176"/>
            <a:ext cx="10220727" cy="569979"/>
          </a:xfrm>
          <a:prstGeom prst="rect">
            <a:avLst/>
          </a:prstGeom>
        </p:spPr>
        <p:txBody>
          <a:bodyPr vert="horz"/>
          <a:lstStyle>
            <a:lvl1pPr marL="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latin typeface="Average"/>
                <a:cs typeface="Average"/>
              </a:defRPr>
            </a:lvl1pPr>
          </a:lstStyle>
          <a:p>
            <a:pPr marL="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</a:rPr>
              <a:t>Title of the Presentation</a:t>
            </a:r>
          </a:p>
        </p:txBody>
      </p:sp>
      <p:sp>
        <p:nvSpPr>
          <p:cNvPr id="22" name="Textplatzhalt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798023" y="5672136"/>
            <a:ext cx="10282612" cy="781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>
                <a:latin typeface="Graphik Regular"/>
                <a:cs typeface="Graphik Regular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</a:rPr>
              <a:t>Speaker</a:t>
            </a:r>
          </a:p>
        </p:txBody>
      </p:sp>
      <p:pic>
        <p:nvPicPr>
          <p:cNvPr id="12" name="Picture 20"/>
          <p:cNvPicPr>
            <a:picLocks noChangeAspect="1"/>
          </p:cNvPicPr>
          <p:nvPr userDrawn="1"/>
        </p:nvPicPr>
        <p:blipFill rotWithShape="1">
          <a:blip r:embed="rId4"/>
          <a:srcRect l="35552"/>
          <a:stretch/>
        </p:blipFill>
        <p:spPr>
          <a:xfrm>
            <a:off x="9921196" y="6399608"/>
            <a:ext cx="1809189" cy="557784"/>
          </a:xfrm>
          <a:prstGeom prst="rect">
            <a:avLst/>
          </a:prstGeom>
        </p:spPr>
      </p:pic>
      <p:pic>
        <p:nvPicPr>
          <p:cNvPr id="13" name="Picture 2" descr="https://www.leibniz-gemeinschaft.de/fileadmin/user_upload/bilder/Presse/Logos/Logo_2017/Web/Leibniz_Logo_DE_blau_schwarz_500px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1269" y="6462761"/>
            <a:ext cx="602702" cy="49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5795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liennummernplatzhalter 9">
            <a:extLst>
              <a:ext uri="{FF2B5EF4-FFF2-40B4-BE49-F238E27FC236}">
                <a16:creationId xmlns:a16="http://schemas.microsoft.com/office/drawing/2014/main" id="{51975B94-34DB-41BE-A866-B0FF974CCE71}"/>
              </a:ext>
            </a:extLst>
          </p:cNvPr>
          <p:cNvSpPr>
            <a:spLocks noGrp="1" noChangeAspect="1"/>
          </p:cNvSpPr>
          <p:nvPr>
            <p:ph type="sldNum" sz="quarter" idx="4294967295"/>
          </p:nvPr>
        </p:nvSpPr>
        <p:spPr>
          <a:xfrm>
            <a:off x="11352584" y="116632"/>
            <a:ext cx="641409" cy="312525"/>
          </a:xfrm>
          <a:prstGeom prst="rect">
            <a:avLst/>
          </a:prstGeom>
        </p:spPr>
        <p:txBody>
          <a:bodyPr lIns="72000" rIns="72000"/>
          <a:lstStyle>
            <a:lvl1pPr algn="ctr">
              <a:defRPr/>
            </a:lvl1pPr>
          </a:lstStyle>
          <a:p>
            <a:fld id="{25339080-9BBF-42D7-A438-0C2C38E8282A}" type="slidenum">
              <a:rPr lang="de-DE" sz="1600" smtClean="0"/>
              <a:t>‹Nr.›</a:t>
            </a:fld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30876935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80" y="-27159"/>
            <a:ext cx="12249334" cy="6912544"/>
          </a:xfrm>
          <a:prstGeom prst="rect">
            <a:avLst/>
          </a:prstGeom>
        </p:spPr>
      </p:pic>
      <p:pic>
        <p:nvPicPr>
          <p:cNvPr id="9" name="Picture 7"/>
          <p:cNvPicPr>
            <a:picLocks noChangeAspect="1"/>
          </p:cNvPicPr>
          <p:nvPr userDrawn="1"/>
        </p:nvPicPr>
        <p:blipFill rotWithShape="1">
          <a:blip r:embed="rId3"/>
          <a:srcRect r="58568"/>
          <a:stretch/>
        </p:blipFill>
        <p:spPr>
          <a:xfrm>
            <a:off x="11258806" y="111347"/>
            <a:ext cx="636475" cy="768096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6659" y="6331503"/>
            <a:ext cx="3010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>
                <a:solidFill>
                  <a:srgbClr val="86A73F"/>
                </a:solidFill>
              </a:rPr>
              <a:t>Leibniz Institute </a:t>
            </a:r>
            <a:r>
              <a:rPr lang="de-DE" sz="1400" b="1" dirty="0" err="1">
                <a:solidFill>
                  <a:srgbClr val="86A73F"/>
                </a:solidFill>
              </a:rPr>
              <a:t>of</a:t>
            </a:r>
            <a:r>
              <a:rPr lang="de-DE" sz="1400" b="1" dirty="0">
                <a:solidFill>
                  <a:srgbClr val="86A73F"/>
                </a:solidFill>
              </a:rPr>
              <a:t> Plant </a:t>
            </a:r>
            <a:r>
              <a:rPr lang="de-DE" sz="1400" b="1" dirty="0" err="1">
                <a:solidFill>
                  <a:srgbClr val="86A73F"/>
                </a:solidFill>
              </a:rPr>
              <a:t>Biochemistry</a:t>
            </a:r>
            <a:endParaRPr lang="de-DE" sz="1400" b="1" dirty="0">
              <a:solidFill>
                <a:srgbClr val="86A73F"/>
              </a:solidFill>
            </a:endParaRPr>
          </a:p>
          <a:p>
            <a:r>
              <a:rPr lang="de-DE" sz="1400" b="1" dirty="0"/>
              <a:t>Department </a:t>
            </a:r>
            <a:r>
              <a:rPr lang="de-DE" sz="1400" b="1" dirty="0" err="1"/>
              <a:t>of</a:t>
            </a:r>
            <a:r>
              <a:rPr lang="de-DE" sz="1400" b="1" dirty="0"/>
              <a:t> </a:t>
            </a:r>
            <a:r>
              <a:rPr lang="de-DE" sz="1400" b="1" dirty="0" err="1"/>
              <a:t>Bioorganic</a:t>
            </a:r>
            <a:r>
              <a:rPr lang="de-DE" sz="1400" b="1" dirty="0"/>
              <a:t> Chemistry</a:t>
            </a:r>
          </a:p>
        </p:txBody>
      </p:sp>
      <p:sp>
        <p:nvSpPr>
          <p:cNvPr id="13" name="Textfeld 12"/>
          <p:cNvSpPr txBox="1"/>
          <p:nvPr userDrawn="1"/>
        </p:nvSpPr>
        <p:spPr>
          <a:xfrm>
            <a:off x="4494518" y="6316899"/>
            <a:ext cx="1111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Fabian Mauz</a:t>
            </a:r>
          </a:p>
          <a:p>
            <a:r>
              <a:rPr lang="de-DE" sz="1400" dirty="0"/>
              <a:t>2024-10-30</a:t>
            </a:r>
          </a:p>
        </p:txBody>
      </p:sp>
      <p:pic>
        <p:nvPicPr>
          <p:cNvPr id="16" name="Picture 2" descr="https://www.leibniz-gemeinschaft.de/fileadmin/user_upload/bilder/Presse/Logos/Logo_2017/Web/Leibniz_Logo_DE_blau_schwarz_500px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4592" y="6344232"/>
            <a:ext cx="602702" cy="49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73A6431A-25C0-427B-A1AC-8EE4B7C3DA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504" y="476673"/>
            <a:ext cx="7344816" cy="4320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rgbClr val="1B1E3D"/>
                </a:solidFill>
              </a:defRPr>
            </a:lvl1pPr>
          </a:lstStyle>
          <a:p>
            <a:pPr lvl="0"/>
            <a:r>
              <a:rPr lang="de-DE" dirty="0"/>
              <a:t>Topic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Particular</a:t>
            </a:r>
            <a:r>
              <a:rPr lang="de-DE" dirty="0"/>
              <a:t> Slide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5010AC0C-2EE1-4F69-B798-23D8E49318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504" y="116855"/>
            <a:ext cx="7344816" cy="35981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 b="1" baseline="0">
                <a:solidFill>
                  <a:srgbClr val="86A73F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28FC0CC-E004-4FAB-93E1-CC44FB16BF76}"/>
              </a:ext>
            </a:extLst>
          </p:cNvPr>
          <p:cNvSpPr txBox="1"/>
          <p:nvPr userDrawn="1"/>
        </p:nvSpPr>
        <p:spPr>
          <a:xfrm>
            <a:off x="10608940" y="654327"/>
            <a:ext cx="558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5B51C58-7FDD-4152-A45C-0E58EA9C3C26}" type="slidenum">
              <a:rPr lang="de-DE" sz="1600" smtClean="0">
                <a:solidFill>
                  <a:srgbClr val="1B1E3D"/>
                </a:solidFill>
              </a:rPr>
              <a:pPr algn="ctr"/>
              <a:t>‹Nr.›</a:t>
            </a:fld>
            <a:endParaRPr lang="de-DE" sz="1600" dirty="0">
              <a:solidFill>
                <a:srgbClr val="1B1E3D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F00765A-1FA0-4FD7-BDF7-2F9A0173A0BB}"/>
              </a:ext>
            </a:extLst>
          </p:cNvPr>
          <p:cNvSpPr txBox="1"/>
          <p:nvPr userDrawn="1"/>
        </p:nvSpPr>
        <p:spPr>
          <a:xfrm>
            <a:off x="3431704" y="6372769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©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1C642E5-7F53-3379-B7DD-6752EE16FE0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15694" y="6396710"/>
            <a:ext cx="1043112" cy="44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60827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615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vgsilh.com/image/297173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mmons.wikimedia.org/wiki/File:Grey_cartoon_robot.png" TargetMode="External"/><Relationship Id="rId5" Type="http://schemas.openxmlformats.org/officeDocument/2006/relationships/image" Target="../media/image19.png"/><Relationship Id="rId4" Type="http://schemas.openxmlformats.org/officeDocument/2006/relationships/hyperlink" Target="https://svgsilh.com/image/297173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Grey_cartoon_robot.png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vgsilh.com/image/297173.html" TargetMode="Externa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Grey_cartoon_robot.png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vgsilh.com/image/297173.html" TargetMode="Externa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hyperlink" Target="https://pixabay.com/en/thinking-imagination-creative-152218/" TargetMode="External"/><Relationship Id="rId3" Type="http://schemas.openxmlformats.org/officeDocument/2006/relationships/image" Target="../media/image22.png"/><Relationship Id="rId7" Type="http://schemas.openxmlformats.org/officeDocument/2006/relationships/image" Target="../media/image190.png"/><Relationship Id="rId12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11" Type="http://schemas.openxmlformats.org/officeDocument/2006/relationships/image" Target="../media/image210.png"/><Relationship Id="rId5" Type="http://schemas.openxmlformats.org/officeDocument/2006/relationships/image" Target="../media/image180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13" Type="http://schemas.openxmlformats.org/officeDocument/2006/relationships/hyperlink" Target="https://pixabay.com/en/thinking-imagination-creative-152218/" TargetMode="External"/><Relationship Id="rId3" Type="http://schemas.openxmlformats.org/officeDocument/2006/relationships/image" Target="../media/image22.png"/><Relationship Id="rId7" Type="http://schemas.openxmlformats.org/officeDocument/2006/relationships/image" Target="../media/image23.png"/><Relationship Id="rId12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6.xml"/><Relationship Id="rId11" Type="http://schemas.openxmlformats.org/officeDocument/2006/relationships/image" Target="../media/image25.png"/><Relationship Id="rId5" Type="http://schemas.openxmlformats.org/officeDocument/2006/relationships/image" Target="../media/image220.png"/><Relationship Id="rId10" Type="http://schemas.openxmlformats.org/officeDocument/2006/relationships/customXml" Target="../ink/ink8.xml"/><Relationship Id="rId4" Type="http://schemas.openxmlformats.org/officeDocument/2006/relationships/customXml" Target="../ink/ink5.xml"/><Relationship Id="rId9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27.emf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inking-imagination-creative-152218/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4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freepngimg.com/png/62418-database-icons-virtual-servers-computer-private-server" TargetMode="External"/><Relationship Id="rId5" Type="http://schemas.openxmlformats.org/officeDocument/2006/relationships/image" Target="../media/image43.png"/><Relationship Id="rId4" Type="http://schemas.openxmlformats.org/officeDocument/2006/relationships/hyperlink" Target="https://svgsilh.com/image/297173.html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4"/>
          </p:nvPr>
        </p:nvSpPr>
        <p:spPr>
          <a:xfrm>
            <a:off x="858363" y="4962749"/>
            <a:ext cx="10926269" cy="569979"/>
          </a:xfrm>
        </p:spPr>
        <p:txBody>
          <a:bodyPr/>
          <a:lstStyle/>
          <a:p>
            <a:r>
              <a:rPr lang="en-US" sz="2800" dirty="0">
                <a:latin typeface="+mn-lt"/>
              </a:rPr>
              <a:t>How software architecture defines boundaries and APIs bridge them </a:t>
            </a:r>
            <a:endParaRPr lang="en-US" sz="280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>
          <a:xfrm>
            <a:off x="858363" y="5805264"/>
            <a:ext cx="10137600" cy="781200"/>
          </a:xfrm>
        </p:spPr>
        <p:txBody>
          <a:bodyPr/>
          <a:lstStyle/>
          <a:p>
            <a:r>
              <a:rPr lang="de-DE" dirty="0">
                <a:latin typeface="+mn-lt"/>
              </a:rPr>
              <a:t>Fabian Mauz</a:t>
            </a:r>
          </a:p>
          <a:p>
            <a:endParaRPr lang="en-US" dirty="0"/>
          </a:p>
        </p:txBody>
      </p:sp>
      <p:pic>
        <p:nvPicPr>
          <p:cNvPr id="4" name="Picture 4" descr="http://www.ipb-halle.de/typo3temp/pics/72bb2df8cc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" r="2868"/>
          <a:stretch/>
        </p:blipFill>
        <p:spPr bwMode="auto">
          <a:xfrm>
            <a:off x="858363" y="1340768"/>
            <a:ext cx="11333637" cy="349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26FEFB6D-C357-DE78-5875-9D9E9BEB54E3}"/>
              </a:ext>
            </a:extLst>
          </p:cNvPr>
          <p:cNvSpPr/>
          <p:nvPr/>
        </p:nvSpPr>
        <p:spPr>
          <a:xfrm>
            <a:off x="1343472" y="2338254"/>
            <a:ext cx="1299934" cy="44267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Service A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7CC4385F-2B10-1DB9-2BB9-CBD7D229DBB1}"/>
              </a:ext>
            </a:extLst>
          </p:cNvPr>
          <p:cNvSpPr/>
          <p:nvPr/>
        </p:nvSpPr>
        <p:spPr>
          <a:xfrm>
            <a:off x="4223792" y="2780928"/>
            <a:ext cx="1152128" cy="7831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Web Service 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CC2FEE2E-108B-3B84-E76B-3C7066C2BB6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643406" y="2559591"/>
            <a:ext cx="1580386" cy="612934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20DE9CC1-A0D4-8420-FE94-D9F764179123}"/>
              </a:ext>
            </a:extLst>
          </p:cNvPr>
          <p:cNvSpPr txBox="1"/>
          <p:nvPr/>
        </p:nvSpPr>
        <p:spPr>
          <a:xfrm>
            <a:off x="3255474" y="231342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33E892D8-E392-8795-592B-D74524F133F8}"/>
              </a:ext>
            </a:extLst>
          </p:cNvPr>
          <p:cNvSpPr/>
          <p:nvPr/>
        </p:nvSpPr>
        <p:spPr>
          <a:xfrm>
            <a:off x="1343471" y="3052790"/>
            <a:ext cx="1299935" cy="44267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Service  B</a:t>
            </a: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E6788E05-C379-22B0-47A0-4A3EA3DA82BB}"/>
              </a:ext>
            </a:extLst>
          </p:cNvPr>
          <p:cNvSpPr/>
          <p:nvPr/>
        </p:nvSpPr>
        <p:spPr>
          <a:xfrm>
            <a:off x="1199456" y="2055304"/>
            <a:ext cx="1620180" cy="1661728"/>
          </a:xfrm>
          <a:prstGeom prst="roundRect">
            <a:avLst/>
          </a:prstGeom>
          <a:ln w="41275">
            <a:solidFill>
              <a:schemeClr val="bg1"/>
            </a:solidFill>
            <a:prstDash val="sysDot"/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994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Dependencies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860704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5F0CAF5D-43F4-0B4C-8AEC-07B8A1412414}"/>
              </a:ext>
            </a:extLst>
          </p:cNvPr>
          <p:cNvSpPr/>
          <p:nvPr/>
        </p:nvSpPr>
        <p:spPr>
          <a:xfrm>
            <a:off x="909440" y="3207663"/>
            <a:ext cx="2016224" cy="442674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Algorithm</a:t>
            </a:r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 A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74E796F2-128A-50E2-5B82-BBBA27CA4D65}"/>
              </a:ext>
            </a:extLst>
          </p:cNvPr>
          <p:cNvSpPr/>
          <p:nvPr/>
        </p:nvSpPr>
        <p:spPr>
          <a:xfrm>
            <a:off x="6312024" y="3233256"/>
            <a:ext cx="2016224" cy="442674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Data Provider A</a:t>
            </a:r>
          </a:p>
        </p:txBody>
      </p:sp>
      <p:sp>
        <p:nvSpPr>
          <p:cNvPr id="6" name="Zylinder 5">
            <a:extLst>
              <a:ext uri="{FF2B5EF4-FFF2-40B4-BE49-F238E27FC236}">
                <a16:creationId xmlns:a16="http://schemas.microsoft.com/office/drawing/2014/main" id="{E6EF2CA5-60EB-4C7B-E92F-707DB05D2DDC}"/>
              </a:ext>
            </a:extLst>
          </p:cNvPr>
          <p:cNvSpPr/>
          <p:nvPr/>
        </p:nvSpPr>
        <p:spPr>
          <a:xfrm>
            <a:off x="9266336" y="3136517"/>
            <a:ext cx="1656184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BRENDA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BEF53FD-06B0-8A0E-4AA3-75FE829D5F33}"/>
              </a:ext>
            </a:extLst>
          </p:cNvPr>
          <p:cNvCxnSpPr>
            <a:stCxn id="4" idx="3"/>
            <a:endCxn id="6" idx="2"/>
          </p:cNvCxnSpPr>
          <p:nvPr/>
        </p:nvCxnSpPr>
        <p:spPr>
          <a:xfrm>
            <a:off x="8328248" y="3454593"/>
            <a:ext cx="938088" cy="0"/>
          </a:xfrm>
          <a:prstGeom prst="straightConnector1">
            <a:avLst/>
          </a:prstGeom>
          <a:ln w="2540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C714233-7389-FF1D-6332-6EF48E851A57}"/>
              </a:ext>
            </a:extLst>
          </p:cNvPr>
          <p:cNvCxnSpPr>
            <a:cxnSpLocks/>
            <a:stCxn id="2" idx="3"/>
            <a:endCxn id="4" idx="1"/>
          </p:cNvCxnSpPr>
          <p:nvPr/>
        </p:nvCxnSpPr>
        <p:spPr>
          <a:xfrm>
            <a:off x="2925664" y="3429000"/>
            <a:ext cx="3386360" cy="25593"/>
          </a:xfrm>
          <a:prstGeom prst="straightConnector1">
            <a:avLst/>
          </a:prstGeom>
          <a:ln w="508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45F2AFE5-58A6-529F-8CB1-CBFC808D12E8}"/>
              </a:ext>
            </a:extLst>
          </p:cNvPr>
          <p:cNvSpPr txBox="1"/>
          <p:nvPr/>
        </p:nvSpPr>
        <p:spPr>
          <a:xfrm>
            <a:off x="3611051" y="3048590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Query: EC 1.1.1.1 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A890D60-45BB-48B5-B708-EDC936F847F6}"/>
              </a:ext>
            </a:extLst>
          </p:cNvPr>
          <p:cNvSpPr txBox="1"/>
          <p:nvPr/>
        </p:nvSpPr>
        <p:spPr>
          <a:xfrm>
            <a:off x="758227" y="4342296"/>
            <a:ext cx="2016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provider</a:t>
            </a:r>
            <a:r>
              <a:rPr lang="de-DE" dirty="0"/>
              <a:t> ???</a:t>
            </a:r>
          </a:p>
        </p:txBody>
      </p:sp>
      <p:pic>
        <p:nvPicPr>
          <p:cNvPr id="7" name="Grafik 6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7260DE10-9CCB-455B-0C18-621ED60C33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286619" y="4299803"/>
            <a:ext cx="1305325" cy="171502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79FF214F-D15F-98E8-E865-BA2BDF27373B}"/>
              </a:ext>
            </a:extLst>
          </p:cNvPr>
          <p:cNvSpPr txBox="1"/>
          <p:nvPr/>
        </p:nvSpPr>
        <p:spPr>
          <a:xfrm>
            <a:off x="211616" y="1300717"/>
            <a:ext cx="5957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software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b="1" dirty="0" err="1"/>
              <a:t>dependencies</a:t>
            </a:r>
            <a:endParaRPr lang="de-DE" sz="1600" b="1" dirty="0"/>
          </a:p>
          <a:p>
            <a:endParaRPr lang="de-DE" dirty="0"/>
          </a:p>
        </p:txBody>
      </p:sp>
      <p:sp>
        <p:nvSpPr>
          <p:cNvPr id="15" name="Denkblase: wolkenförmig 14">
            <a:extLst>
              <a:ext uri="{FF2B5EF4-FFF2-40B4-BE49-F238E27FC236}">
                <a16:creationId xmlns:a16="http://schemas.microsoft.com/office/drawing/2014/main" id="{84FB834B-99F8-49A2-D3AA-35F4AC0D9778}"/>
              </a:ext>
            </a:extLst>
          </p:cNvPr>
          <p:cNvSpPr/>
          <p:nvPr/>
        </p:nvSpPr>
        <p:spPr>
          <a:xfrm>
            <a:off x="479376" y="3867160"/>
            <a:ext cx="2376264" cy="1873602"/>
          </a:xfrm>
          <a:prstGeom prst="cloudCallout">
            <a:avLst>
              <a:gd name="adj1" fmla="val 102547"/>
              <a:gd name="adj2" fmla="val -5526"/>
            </a:avLst>
          </a:prstGeom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6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E3369-59FA-980F-9F8C-1D226B1DB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64C547-6525-09AC-5E81-C94BD7A01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Dependencies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63E1C83-BB7E-ABB7-E797-77024DDDA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860704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1955CAA3-EE41-2DAA-BDB9-64D93B697990}"/>
              </a:ext>
            </a:extLst>
          </p:cNvPr>
          <p:cNvSpPr/>
          <p:nvPr/>
        </p:nvSpPr>
        <p:spPr>
          <a:xfrm>
            <a:off x="909440" y="3207663"/>
            <a:ext cx="2016224" cy="442674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Algorithm</a:t>
            </a:r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 A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D310096A-B274-FDCC-9C0E-7395956B9D9B}"/>
              </a:ext>
            </a:extLst>
          </p:cNvPr>
          <p:cNvSpPr/>
          <p:nvPr/>
        </p:nvSpPr>
        <p:spPr>
          <a:xfrm>
            <a:off x="6600056" y="2457895"/>
            <a:ext cx="2016224" cy="442674"/>
          </a:xfrm>
          <a:prstGeom prst="roundRect">
            <a:avLst/>
          </a:prstGeom>
          <a:solidFill>
            <a:schemeClr val="accent3">
              <a:lumMod val="40000"/>
              <a:lumOff val="60000"/>
              <a:alpha val="40000"/>
            </a:schemeClr>
          </a:solidFill>
          <a:ln>
            <a:solidFill>
              <a:schemeClr val="accent3">
                <a:alpha val="4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Data Provider A</a:t>
            </a:r>
          </a:p>
        </p:txBody>
      </p:sp>
      <p:sp>
        <p:nvSpPr>
          <p:cNvPr id="6" name="Zylinder 5">
            <a:extLst>
              <a:ext uri="{FF2B5EF4-FFF2-40B4-BE49-F238E27FC236}">
                <a16:creationId xmlns:a16="http://schemas.microsoft.com/office/drawing/2014/main" id="{B34EEF48-569B-1024-1EF5-2202091BF102}"/>
              </a:ext>
            </a:extLst>
          </p:cNvPr>
          <p:cNvSpPr/>
          <p:nvPr/>
        </p:nvSpPr>
        <p:spPr>
          <a:xfrm>
            <a:off x="8976320" y="2372470"/>
            <a:ext cx="1656184" cy="636151"/>
          </a:xfrm>
          <a:prstGeom prst="can">
            <a:avLst/>
          </a:prstGeom>
          <a:solidFill>
            <a:schemeClr val="accent3">
              <a:lumMod val="40000"/>
              <a:lumOff val="60000"/>
              <a:alpha val="40000"/>
            </a:schemeClr>
          </a:solidFill>
          <a:ln>
            <a:solidFill>
              <a:schemeClr val="accent3">
                <a:alpha val="4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BRENDA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93C97C-D515-A14C-81DB-E2B6E6AE005D}"/>
              </a:ext>
            </a:extLst>
          </p:cNvPr>
          <p:cNvCxnSpPr>
            <a:stCxn id="4" idx="3"/>
            <a:endCxn id="6" idx="2"/>
          </p:cNvCxnSpPr>
          <p:nvPr/>
        </p:nvCxnSpPr>
        <p:spPr>
          <a:xfrm>
            <a:off x="8616280" y="2679232"/>
            <a:ext cx="360040" cy="11314"/>
          </a:xfrm>
          <a:prstGeom prst="straightConnector1">
            <a:avLst/>
          </a:prstGeom>
          <a:ln w="25400">
            <a:solidFill>
              <a:schemeClr val="accent3">
                <a:alpha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85873613-AFA2-90E5-C0A1-EDFEAC9CA73B}"/>
              </a:ext>
            </a:extLst>
          </p:cNvPr>
          <p:cNvCxnSpPr>
            <a:cxnSpLocks/>
            <a:stCxn id="2" idx="3"/>
            <a:endCxn id="4" idx="1"/>
          </p:cNvCxnSpPr>
          <p:nvPr/>
        </p:nvCxnSpPr>
        <p:spPr>
          <a:xfrm flipV="1">
            <a:off x="2925664" y="2679232"/>
            <a:ext cx="3674392" cy="749768"/>
          </a:xfrm>
          <a:prstGeom prst="straightConnector1">
            <a:avLst/>
          </a:prstGeom>
          <a:ln w="50800">
            <a:solidFill>
              <a:schemeClr val="accent3">
                <a:alpha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10FE8F72-4A2C-C4BA-E388-D89F15BB1363}"/>
              </a:ext>
            </a:extLst>
          </p:cNvPr>
          <p:cNvSpPr/>
          <p:nvPr/>
        </p:nvSpPr>
        <p:spPr>
          <a:xfrm>
            <a:off x="6600056" y="3857129"/>
            <a:ext cx="2016224" cy="442674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Data Provider B</a:t>
            </a: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D0941E70-1A31-0EFE-A457-5A37BF289EA3}"/>
              </a:ext>
            </a:extLst>
          </p:cNvPr>
          <p:cNvSpPr/>
          <p:nvPr/>
        </p:nvSpPr>
        <p:spPr>
          <a:xfrm>
            <a:off x="9120336" y="3760390"/>
            <a:ext cx="1656184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STRENDA-DB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9BD25103-3277-9087-8A7D-BAC927359292}"/>
              </a:ext>
            </a:extLst>
          </p:cNvPr>
          <p:cNvCxnSpPr>
            <a:cxnSpLocks/>
            <a:stCxn id="17" idx="3"/>
            <a:endCxn id="18" idx="2"/>
          </p:cNvCxnSpPr>
          <p:nvPr/>
        </p:nvCxnSpPr>
        <p:spPr>
          <a:xfrm>
            <a:off x="8616280" y="4078466"/>
            <a:ext cx="504056" cy="0"/>
          </a:xfrm>
          <a:prstGeom prst="straightConnector1">
            <a:avLst/>
          </a:prstGeom>
          <a:ln w="2540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C783676-C5F4-1218-6825-8004DCD9B39C}"/>
              </a:ext>
            </a:extLst>
          </p:cNvPr>
          <p:cNvSpPr txBox="1"/>
          <p:nvPr/>
        </p:nvSpPr>
        <p:spPr>
          <a:xfrm>
            <a:off x="3575720" y="261078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Query: EC 1.1.1.1 </a:t>
            </a: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F154EC3B-44AF-520D-E052-187942EC3C66}"/>
              </a:ext>
            </a:extLst>
          </p:cNvPr>
          <p:cNvCxnSpPr>
            <a:cxnSpLocks/>
            <a:stCxn id="2" idx="3"/>
            <a:endCxn id="17" idx="1"/>
          </p:cNvCxnSpPr>
          <p:nvPr/>
        </p:nvCxnSpPr>
        <p:spPr>
          <a:xfrm>
            <a:off x="2925664" y="3429000"/>
            <a:ext cx="3674392" cy="649466"/>
          </a:xfrm>
          <a:prstGeom prst="straightConnector1">
            <a:avLst/>
          </a:prstGeom>
          <a:ln w="50800">
            <a:solidFill>
              <a:schemeClr val="accent3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2EE81C64-C8D0-2F0C-B60E-8BED6CEC870A}"/>
              </a:ext>
            </a:extLst>
          </p:cNvPr>
          <p:cNvSpPr txBox="1"/>
          <p:nvPr/>
        </p:nvSpPr>
        <p:spPr>
          <a:xfrm>
            <a:off x="758227" y="4342296"/>
            <a:ext cx="2016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provider</a:t>
            </a:r>
            <a:r>
              <a:rPr lang="de-DE" dirty="0"/>
              <a:t> ???</a:t>
            </a:r>
          </a:p>
        </p:txBody>
      </p:sp>
      <p:pic>
        <p:nvPicPr>
          <p:cNvPr id="7" name="Grafik 6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A8BC8353-7E27-AF20-0C81-1D8B43C5B5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286619" y="4299803"/>
            <a:ext cx="1305325" cy="171502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33AFA50D-75A3-AB14-ECB4-4636B56DF62E}"/>
              </a:ext>
            </a:extLst>
          </p:cNvPr>
          <p:cNvSpPr txBox="1"/>
          <p:nvPr/>
        </p:nvSpPr>
        <p:spPr>
          <a:xfrm>
            <a:off x="211616" y="1300717"/>
            <a:ext cx="5957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software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b="1" dirty="0" err="1"/>
              <a:t>dependencies</a:t>
            </a:r>
            <a:endParaRPr lang="de-DE" sz="1600" b="1" dirty="0"/>
          </a:p>
          <a:p>
            <a:endParaRPr lang="de-DE" dirty="0"/>
          </a:p>
        </p:txBody>
      </p:sp>
      <p:sp>
        <p:nvSpPr>
          <p:cNvPr id="15" name="Denkblase: wolkenförmig 14">
            <a:extLst>
              <a:ext uri="{FF2B5EF4-FFF2-40B4-BE49-F238E27FC236}">
                <a16:creationId xmlns:a16="http://schemas.microsoft.com/office/drawing/2014/main" id="{71A942FB-3D59-B568-B0A0-DEE82454120D}"/>
              </a:ext>
            </a:extLst>
          </p:cNvPr>
          <p:cNvSpPr/>
          <p:nvPr/>
        </p:nvSpPr>
        <p:spPr>
          <a:xfrm>
            <a:off x="479376" y="3867160"/>
            <a:ext cx="2376264" cy="1873602"/>
          </a:xfrm>
          <a:prstGeom prst="cloudCallout">
            <a:avLst>
              <a:gd name="adj1" fmla="val 102547"/>
              <a:gd name="adj2" fmla="val -5526"/>
            </a:avLst>
          </a:prstGeom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752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Coupling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3" y="116855"/>
            <a:ext cx="8256541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9E4E258-1090-7A70-DF51-176C4BD82FCB}"/>
              </a:ext>
            </a:extLst>
          </p:cNvPr>
          <p:cNvSpPr txBox="1"/>
          <p:nvPr/>
        </p:nvSpPr>
        <p:spPr>
          <a:xfrm>
            <a:off x="211616" y="1300717"/>
            <a:ext cx="5957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software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b="1" dirty="0" err="1"/>
              <a:t>dependencies</a:t>
            </a:r>
            <a:endParaRPr lang="de-DE" sz="1600" b="1" dirty="0"/>
          </a:p>
          <a:p>
            <a:endParaRPr lang="de-DE" dirty="0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2EBC2467-12F1-0509-A204-9F750047F078}"/>
              </a:ext>
            </a:extLst>
          </p:cNvPr>
          <p:cNvGrpSpPr/>
          <p:nvPr/>
        </p:nvGrpSpPr>
        <p:grpSpPr>
          <a:xfrm>
            <a:off x="1271482" y="1611219"/>
            <a:ext cx="9867080" cy="2034604"/>
            <a:chOff x="909440" y="2361937"/>
            <a:chExt cx="9867080" cy="2034604"/>
          </a:xfrm>
        </p:grpSpPr>
        <p:sp>
          <p:nvSpPr>
            <p:cNvPr id="2" name="Rechteck: abgerundete Ecken 1">
              <a:extLst>
                <a:ext uri="{FF2B5EF4-FFF2-40B4-BE49-F238E27FC236}">
                  <a16:creationId xmlns:a16="http://schemas.microsoft.com/office/drawing/2014/main" id="{5F0CAF5D-43F4-0B4C-8AEC-07B8A1412414}"/>
                </a:ext>
              </a:extLst>
            </p:cNvPr>
            <p:cNvSpPr/>
            <p:nvPr/>
          </p:nvSpPr>
          <p:spPr>
            <a:xfrm>
              <a:off x="909440" y="3207663"/>
              <a:ext cx="2016224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 err="1">
                  <a:solidFill>
                    <a:schemeClr val="accent3">
                      <a:lumMod val="75000"/>
                    </a:schemeClr>
                  </a:solidFill>
                </a:rPr>
                <a:t>Algorithm</a:t>
              </a:r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 A</a:t>
              </a:r>
            </a:p>
          </p:txBody>
        </p:sp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74E796F2-128A-50E2-5B82-BBBA27CA4D65}"/>
                </a:ext>
              </a:extLst>
            </p:cNvPr>
            <p:cNvSpPr/>
            <p:nvPr/>
          </p:nvSpPr>
          <p:spPr>
            <a:xfrm>
              <a:off x="6600056" y="2457895"/>
              <a:ext cx="2016224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Data Provider A</a:t>
              </a:r>
            </a:p>
          </p:txBody>
        </p:sp>
        <p:sp>
          <p:nvSpPr>
            <p:cNvPr id="6" name="Zylinder 5">
              <a:extLst>
                <a:ext uri="{FF2B5EF4-FFF2-40B4-BE49-F238E27FC236}">
                  <a16:creationId xmlns:a16="http://schemas.microsoft.com/office/drawing/2014/main" id="{E6EF2CA5-60EB-4C7B-E92F-707DB05D2DDC}"/>
                </a:ext>
              </a:extLst>
            </p:cNvPr>
            <p:cNvSpPr/>
            <p:nvPr/>
          </p:nvSpPr>
          <p:spPr>
            <a:xfrm>
              <a:off x="9048328" y="2361937"/>
              <a:ext cx="1656184" cy="636151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 err="1">
                  <a:solidFill>
                    <a:schemeClr val="accent3">
                      <a:lumMod val="75000"/>
                    </a:schemeClr>
                  </a:solidFill>
                </a:rPr>
                <a:t>UniProtKB</a:t>
              </a:r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ABEF53FD-06B0-8A0E-4AA3-75FE829D5F33}"/>
                </a:ext>
              </a:extLst>
            </p:cNvPr>
            <p:cNvCxnSpPr>
              <a:stCxn id="4" idx="3"/>
              <a:endCxn id="6" idx="2"/>
            </p:cNvCxnSpPr>
            <p:nvPr/>
          </p:nvCxnSpPr>
          <p:spPr>
            <a:xfrm>
              <a:off x="8616280" y="2679232"/>
              <a:ext cx="432048" cy="781"/>
            </a:xfrm>
            <a:prstGeom prst="straightConnector1">
              <a:avLst/>
            </a:prstGeom>
            <a:ln w="2540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AC714233-7389-FF1D-6332-6EF48E851A57}"/>
                </a:ext>
              </a:extLst>
            </p:cNvPr>
            <p:cNvCxnSpPr>
              <a:cxnSpLocks/>
              <a:stCxn id="2" idx="3"/>
              <a:endCxn id="4" idx="1"/>
            </p:cNvCxnSpPr>
            <p:nvPr/>
          </p:nvCxnSpPr>
          <p:spPr>
            <a:xfrm flipV="1">
              <a:off x="2925664" y="2679232"/>
              <a:ext cx="3674392" cy="749768"/>
            </a:xfrm>
            <a:prstGeom prst="straightConnector1">
              <a:avLst/>
            </a:prstGeom>
            <a:ln w="508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D336367F-42E7-773F-C43C-5F233E88E9F7}"/>
                </a:ext>
              </a:extLst>
            </p:cNvPr>
            <p:cNvSpPr/>
            <p:nvPr/>
          </p:nvSpPr>
          <p:spPr>
            <a:xfrm>
              <a:off x="6600056" y="3857129"/>
              <a:ext cx="2016224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Data Provider B</a:t>
              </a:r>
            </a:p>
          </p:txBody>
        </p:sp>
        <p:sp>
          <p:nvSpPr>
            <p:cNvPr id="18" name="Zylinder 17">
              <a:extLst>
                <a:ext uri="{FF2B5EF4-FFF2-40B4-BE49-F238E27FC236}">
                  <a16:creationId xmlns:a16="http://schemas.microsoft.com/office/drawing/2014/main" id="{6F6BEC41-2367-7CB3-C952-2F8B5EC4F163}"/>
                </a:ext>
              </a:extLst>
            </p:cNvPr>
            <p:cNvSpPr/>
            <p:nvPr/>
          </p:nvSpPr>
          <p:spPr>
            <a:xfrm>
              <a:off x="9120336" y="3760390"/>
              <a:ext cx="1656184" cy="636151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ENZYME</a:t>
              </a:r>
            </a:p>
          </p:txBody>
        </p: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B6C02DD2-463F-96BA-DB1D-0BDDB38BDEBB}"/>
                </a:ext>
              </a:extLst>
            </p:cNvPr>
            <p:cNvCxnSpPr>
              <a:cxnSpLocks/>
              <a:stCxn id="17" idx="3"/>
              <a:endCxn id="18" idx="2"/>
            </p:cNvCxnSpPr>
            <p:nvPr/>
          </p:nvCxnSpPr>
          <p:spPr>
            <a:xfrm>
              <a:off x="8616280" y="4078466"/>
              <a:ext cx="504056" cy="0"/>
            </a:xfrm>
            <a:prstGeom prst="straightConnector1">
              <a:avLst/>
            </a:prstGeom>
            <a:ln w="2540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45F2AFE5-58A6-529F-8CB1-CBFC808D12E8}"/>
                </a:ext>
              </a:extLst>
            </p:cNvPr>
            <p:cNvSpPr txBox="1"/>
            <p:nvPr/>
          </p:nvSpPr>
          <p:spPr>
            <a:xfrm>
              <a:off x="3575720" y="2610787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Query: EC 1.1.1.1 </a:t>
              </a:r>
            </a:p>
          </p:txBody>
        </p:sp>
        <p:cxnSp>
          <p:nvCxnSpPr>
            <p:cNvPr id="26" name="Gerade Verbindung mit Pfeil 25">
              <a:extLst>
                <a:ext uri="{FF2B5EF4-FFF2-40B4-BE49-F238E27FC236}">
                  <a16:creationId xmlns:a16="http://schemas.microsoft.com/office/drawing/2014/main" id="{BF71FD20-4387-E1A8-BC5F-752FE7786F66}"/>
                </a:ext>
              </a:extLst>
            </p:cNvPr>
            <p:cNvCxnSpPr>
              <a:cxnSpLocks/>
              <a:stCxn id="2" idx="3"/>
              <a:endCxn id="17" idx="1"/>
            </p:cNvCxnSpPr>
            <p:nvPr/>
          </p:nvCxnSpPr>
          <p:spPr>
            <a:xfrm>
              <a:off x="2925664" y="3429000"/>
              <a:ext cx="3674392" cy="649466"/>
            </a:xfrm>
            <a:prstGeom prst="straightConnector1">
              <a:avLst/>
            </a:prstGeom>
            <a:ln w="50800">
              <a:solidFill>
                <a:schemeClr val="accent3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feld 31">
            <a:extLst>
              <a:ext uri="{FF2B5EF4-FFF2-40B4-BE49-F238E27FC236}">
                <a16:creationId xmlns:a16="http://schemas.microsoft.com/office/drawing/2014/main" id="{ED2E03AB-AA1D-5643-6891-D1F420239E8C}"/>
              </a:ext>
            </a:extLst>
          </p:cNvPr>
          <p:cNvSpPr txBox="1"/>
          <p:nvPr/>
        </p:nvSpPr>
        <p:spPr>
          <a:xfrm>
            <a:off x="3537674" y="3237865"/>
            <a:ext cx="2883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 Loose Coupling </a:t>
            </a: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A74A885E-AAEF-D794-5B5C-AB6A72B53CE1}"/>
              </a:ext>
            </a:extLst>
          </p:cNvPr>
          <p:cNvGrpSpPr/>
          <p:nvPr/>
        </p:nvGrpSpPr>
        <p:grpSpPr>
          <a:xfrm>
            <a:off x="479376" y="3867160"/>
            <a:ext cx="2376264" cy="1873602"/>
            <a:chOff x="589682" y="3342707"/>
            <a:chExt cx="2376264" cy="1873602"/>
          </a:xfrm>
        </p:grpSpPr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BB2C825B-EB79-FE9B-FD70-84D290AFF402}"/>
                </a:ext>
              </a:extLst>
            </p:cNvPr>
            <p:cNvSpPr/>
            <p:nvPr/>
          </p:nvSpPr>
          <p:spPr>
            <a:xfrm>
              <a:off x="787868" y="3862688"/>
              <a:ext cx="685532" cy="442674"/>
            </a:xfrm>
            <a:prstGeom prst="roundRect">
              <a:avLst/>
            </a:prstGeom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APIs</a:t>
              </a:r>
            </a:p>
          </p:txBody>
        </p:sp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34FC1D08-3899-8F9D-1DDB-D83D0186DDD0}"/>
                </a:ext>
              </a:extLst>
            </p:cNvPr>
            <p:cNvSpPr/>
            <p:nvPr/>
          </p:nvSpPr>
          <p:spPr>
            <a:xfrm>
              <a:off x="1410589" y="3608034"/>
              <a:ext cx="1275402" cy="442674"/>
            </a:xfrm>
            <a:prstGeom prst="roundRect">
              <a:avLst/>
            </a:prstGeom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Interfaces</a:t>
              </a:r>
            </a:p>
          </p:txBody>
        </p:sp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FC96A15F-01A3-79AC-B498-01473403A921}"/>
                </a:ext>
              </a:extLst>
            </p:cNvPr>
            <p:cNvSpPr/>
            <p:nvPr/>
          </p:nvSpPr>
          <p:spPr>
            <a:xfrm>
              <a:off x="1120150" y="4168419"/>
              <a:ext cx="1448943" cy="783193"/>
            </a:xfrm>
            <a:prstGeom prst="roundRect">
              <a:avLst/>
            </a:prstGeom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Domain</a:t>
              </a:r>
            </a:p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 </a:t>
              </a:r>
              <a:r>
                <a:rPr lang="de-DE" sz="2000" b="1" dirty="0" err="1">
                  <a:solidFill>
                    <a:schemeClr val="accent3">
                      <a:lumMod val="75000"/>
                    </a:schemeClr>
                  </a:solidFill>
                </a:rPr>
                <a:t>Boundries</a:t>
              </a:r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 </a:t>
              </a:r>
            </a:p>
          </p:txBody>
        </p:sp>
        <p:sp>
          <p:nvSpPr>
            <p:cNvPr id="12" name="Denkblase: wolkenförmig 11">
              <a:extLst>
                <a:ext uri="{FF2B5EF4-FFF2-40B4-BE49-F238E27FC236}">
                  <a16:creationId xmlns:a16="http://schemas.microsoft.com/office/drawing/2014/main" id="{5A655EB7-4A59-76AA-DFB1-C1CDD542C142}"/>
                </a:ext>
              </a:extLst>
            </p:cNvPr>
            <p:cNvSpPr/>
            <p:nvPr/>
          </p:nvSpPr>
          <p:spPr>
            <a:xfrm>
              <a:off x="589682" y="3342707"/>
              <a:ext cx="2376264" cy="1873602"/>
            </a:xfrm>
            <a:prstGeom prst="cloudCallout">
              <a:avLst>
                <a:gd name="adj1" fmla="val 114821"/>
                <a:gd name="adj2" fmla="val -37081"/>
              </a:avLst>
            </a:prstGeom>
            <a:ln>
              <a:solidFill>
                <a:schemeClr val="tx1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sp>
        <p:nvSpPr>
          <p:cNvPr id="22" name="Denkblase: wolkenförmig 21">
            <a:extLst>
              <a:ext uri="{FF2B5EF4-FFF2-40B4-BE49-F238E27FC236}">
                <a16:creationId xmlns:a16="http://schemas.microsoft.com/office/drawing/2014/main" id="{D911B515-424A-0C14-380B-6D7FAAE9BCD8}"/>
              </a:ext>
            </a:extLst>
          </p:cNvPr>
          <p:cNvSpPr/>
          <p:nvPr/>
        </p:nvSpPr>
        <p:spPr>
          <a:xfrm>
            <a:off x="7775041" y="4131272"/>
            <a:ext cx="3094360" cy="1951532"/>
          </a:xfrm>
          <a:prstGeom prst="cloudCallout">
            <a:avLst>
              <a:gd name="adj1" fmla="val -130142"/>
              <a:gd name="adj2" fmla="val -50828"/>
            </a:avLst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CD428D2A-2462-4861-5C1E-7D6002D8C7BE}"/>
              </a:ext>
            </a:extLst>
          </p:cNvPr>
          <p:cNvSpPr/>
          <p:nvPr/>
        </p:nvSpPr>
        <p:spPr>
          <a:xfrm>
            <a:off x="9423194" y="4303052"/>
            <a:ext cx="1072736" cy="442674"/>
          </a:xfrm>
          <a:prstGeom prst="roundRect">
            <a:avLst/>
          </a:prstGeom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Content</a:t>
            </a:r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98674B56-80ED-D1A5-49B2-32D56DBF454C}"/>
              </a:ext>
            </a:extLst>
          </p:cNvPr>
          <p:cNvSpPr/>
          <p:nvPr/>
        </p:nvSpPr>
        <p:spPr>
          <a:xfrm>
            <a:off x="8156750" y="4700300"/>
            <a:ext cx="1683944" cy="442674"/>
          </a:xfrm>
          <a:prstGeom prst="roundRect">
            <a:avLst/>
          </a:prstGeom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Datastructure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80401E8F-9017-5239-06B7-17A61598B82B}"/>
              </a:ext>
            </a:extLst>
          </p:cNvPr>
          <p:cNvSpPr/>
          <p:nvPr/>
        </p:nvSpPr>
        <p:spPr>
          <a:xfrm>
            <a:off x="8364045" y="5192928"/>
            <a:ext cx="1660611" cy="442674"/>
          </a:xfrm>
          <a:prstGeom prst="roundRect">
            <a:avLst/>
          </a:prstGeom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Function</a:t>
            </a:r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calls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34" name="Grafik 33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F31127CF-D29F-0703-093C-E6ECA11BCF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237494" y="3887331"/>
            <a:ext cx="1305325" cy="171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9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Microservice </a:t>
            </a:r>
            <a:r>
              <a:rPr lang="de-DE" sz="2400" b="1" dirty="0" err="1"/>
              <a:t>architecture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16688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6" name="Textfeld 8">
            <a:extLst>
              <a:ext uri="{FF2B5EF4-FFF2-40B4-BE49-F238E27FC236}">
                <a16:creationId xmlns:a16="http://schemas.microsoft.com/office/drawing/2014/main" id="{C566820F-4E1B-C9BF-255E-E2835EA2F20F}"/>
              </a:ext>
            </a:extLst>
          </p:cNvPr>
          <p:cNvSpPr txBox="1"/>
          <p:nvPr/>
        </p:nvSpPr>
        <p:spPr>
          <a:xfrm>
            <a:off x="1055440" y="1461323"/>
            <a:ext cx="52565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Small </a:t>
            </a:r>
            <a:r>
              <a:rPr lang="de-DE" sz="1600" dirty="0" err="1"/>
              <a:t>independent</a:t>
            </a:r>
            <a:r>
              <a:rPr lang="de-DE" sz="1600" dirty="0"/>
              <a:t>, </a:t>
            </a:r>
            <a:r>
              <a:rPr lang="de-DE" sz="1600" dirty="0" err="1"/>
              <a:t>specialized</a:t>
            </a:r>
            <a:r>
              <a:rPr lang="de-DE" sz="1600" dirty="0"/>
              <a:t> </a:t>
            </a:r>
            <a:r>
              <a:rPr lang="de-DE" sz="1600" dirty="0" err="1"/>
              <a:t>services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Own </a:t>
            </a:r>
            <a:r>
              <a:rPr lang="de-DE" sz="1600" dirty="0" err="1"/>
              <a:t>isolated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persistence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Communication takes place via well-defined APIs</a:t>
            </a:r>
            <a:endParaRPr lang="de-DE" dirty="0"/>
          </a:p>
        </p:txBody>
      </p:sp>
      <p:sp>
        <p:nvSpPr>
          <p:cNvPr id="7" name="Textfeld 8">
            <a:extLst>
              <a:ext uri="{FF2B5EF4-FFF2-40B4-BE49-F238E27FC236}">
                <a16:creationId xmlns:a16="http://schemas.microsoft.com/office/drawing/2014/main" id="{23FE76DE-8484-D98F-0DB1-7233CD57AFE4}"/>
              </a:ext>
            </a:extLst>
          </p:cNvPr>
          <p:cNvSpPr txBox="1"/>
          <p:nvPr/>
        </p:nvSpPr>
        <p:spPr>
          <a:xfrm>
            <a:off x="911424" y="3216811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The </a:t>
            </a:r>
            <a:r>
              <a:rPr lang="de-DE" b="1" dirty="0" err="1"/>
              <a:t>good</a:t>
            </a:r>
            <a:endParaRPr lang="de-DE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AC77C27-79AE-CEC0-E296-E716402159C5}"/>
              </a:ext>
            </a:extLst>
          </p:cNvPr>
          <p:cNvSpPr txBox="1"/>
          <p:nvPr/>
        </p:nvSpPr>
        <p:spPr>
          <a:xfrm>
            <a:off x="191344" y="3718679"/>
            <a:ext cx="324993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„Small“ </a:t>
            </a:r>
            <a:r>
              <a:rPr lang="de-DE" sz="1600" dirty="0" err="1"/>
              <a:t>codebase</a:t>
            </a:r>
            <a:r>
              <a:rPr lang="de-DE" sz="1600" dirty="0"/>
              <a:t>, </a:t>
            </a:r>
            <a:r>
              <a:rPr lang="en-US" sz="1600" dirty="0"/>
              <a:t>can be implemented independently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High </a:t>
            </a:r>
            <a:r>
              <a:rPr lang="de-DE" sz="1600" dirty="0" err="1"/>
              <a:t>scalability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Technological </a:t>
            </a:r>
            <a:r>
              <a:rPr lang="de-DE" sz="1600" dirty="0" err="1"/>
              <a:t>flexibility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Reliability</a:t>
            </a:r>
            <a:endParaRPr lang="de-DE" sz="1600" dirty="0"/>
          </a:p>
        </p:txBody>
      </p:sp>
      <p:sp>
        <p:nvSpPr>
          <p:cNvPr id="10" name="Textfeld 8">
            <a:extLst>
              <a:ext uri="{FF2B5EF4-FFF2-40B4-BE49-F238E27FC236}">
                <a16:creationId xmlns:a16="http://schemas.microsoft.com/office/drawing/2014/main" id="{9EF39298-46BA-647E-BCB4-72A660751653}"/>
              </a:ext>
            </a:extLst>
          </p:cNvPr>
          <p:cNvSpPr txBox="1"/>
          <p:nvPr/>
        </p:nvSpPr>
        <p:spPr>
          <a:xfrm>
            <a:off x="4079776" y="3256225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The </a:t>
            </a:r>
            <a:r>
              <a:rPr lang="de-DE" b="1" dirty="0" err="1"/>
              <a:t>bad</a:t>
            </a:r>
            <a:endParaRPr lang="de-DE" b="1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31D9663-1202-C90C-66C6-4A890AD1FAA2}"/>
              </a:ext>
            </a:extLst>
          </p:cNvPr>
          <p:cNvSpPr txBox="1"/>
          <p:nvPr/>
        </p:nvSpPr>
        <p:spPr>
          <a:xfrm>
            <a:off x="3580721" y="3656599"/>
            <a:ext cx="32499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More </a:t>
            </a:r>
            <a:r>
              <a:rPr lang="de-DE" sz="1600" dirty="0" err="1"/>
              <a:t>complex</a:t>
            </a:r>
            <a:r>
              <a:rPr lang="de-DE" sz="1600" dirty="0"/>
              <a:t> </a:t>
            </a:r>
            <a:r>
              <a:rPr lang="de-DE" sz="1600" dirty="0" err="1"/>
              <a:t>than</a:t>
            </a:r>
            <a:r>
              <a:rPr lang="de-DE" sz="1600" dirty="0"/>
              <a:t> </a:t>
            </a:r>
            <a:r>
              <a:rPr lang="de-DE" sz="1600" dirty="0" err="1"/>
              <a:t>monolith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Deployment</a:t>
            </a:r>
            <a:r>
              <a:rPr lang="de-DE" sz="1600" dirty="0"/>
              <a:t> </a:t>
            </a:r>
            <a:r>
              <a:rPr lang="de-DE" sz="1600" dirty="0" err="1"/>
              <a:t>more</a:t>
            </a:r>
            <a:r>
              <a:rPr lang="de-DE" sz="1600" dirty="0"/>
              <a:t> </a:t>
            </a:r>
            <a:r>
              <a:rPr lang="de-DE" sz="1600" dirty="0" err="1"/>
              <a:t>complex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Data Consistency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Communication </a:t>
            </a:r>
            <a:r>
              <a:rPr lang="de-DE" sz="1600" dirty="0" err="1"/>
              <a:t>slower</a:t>
            </a:r>
            <a:endParaRPr lang="de-DE" dirty="0"/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728D0773-6419-8D57-9797-38A3782BB0E2}"/>
              </a:ext>
            </a:extLst>
          </p:cNvPr>
          <p:cNvGrpSpPr/>
          <p:nvPr/>
        </p:nvGrpSpPr>
        <p:grpSpPr>
          <a:xfrm>
            <a:off x="7231461" y="1618394"/>
            <a:ext cx="3384255" cy="4076409"/>
            <a:chOff x="7118688" y="1688724"/>
            <a:chExt cx="3384255" cy="4076409"/>
          </a:xfrm>
        </p:grpSpPr>
        <p:sp>
          <p:nvSpPr>
            <p:cNvPr id="13" name="Rechteck: abgerundete Ecken 12">
              <a:extLst>
                <a:ext uri="{FF2B5EF4-FFF2-40B4-BE49-F238E27FC236}">
                  <a16:creationId xmlns:a16="http://schemas.microsoft.com/office/drawing/2014/main" id="{9EC66B05-BAAF-A0CF-E74F-F0CB547B35D3}"/>
                </a:ext>
              </a:extLst>
            </p:cNvPr>
            <p:cNvSpPr/>
            <p:nvPr/>
          </p:nvSpPr>
          <p:spPr>
            <a:xfrm>
              <a:off x="8238964" y="1688724"/>
              <a:ext cx="1310599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UI</a:t>
              </a:r>
            </a:p>
          </p:txBody>
        </p:sp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C3B6D05F-2B0B-5D5C-6ACA-7EB7E6A53B86}"/>
                </a:ext>
              </a:extLst>
            </p:cNvPr>
            <p:cNvSpPr/>
            <p:nvPr/>
          </p:nvSpPr>
          <p:spPr>
            <a:xfrm>
              <a:off x="7118688" y="2929564"/>
              <a:ext cx="1310599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 1</a:t>
              </a:r>
            </a:p>
          </p:txBody>
        </p:sp>
        <p:sp>
          <p:nvSpPr>
            <p:cNvPr id="16" name="Rechteck: abgerundete Ecken 15">
              <a:extLst>
                <a:ext uri="{FF2B5EF4-FFF2-40B4-BE49-F238E27FC236}">
                  <a16:creationId xmlns:a16="http://schemas.microsoft.com/office/drawing/2014/main" id="{A4788DD8-0751-D6E9-DC76-8E0623728C92}"/>
                </a:ext>
              </a:extLst>
            </p:cNvPr>
            <p:cNvSpPr/>
            <p:nvPr/>
          </p:nvSpPr>
          <p:spPr>
            <a:xfrm>
              <a:off x="9192344" y="2924944"/>
              <a:ext cx="1310599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 2</a:t>
              </a:r>
            </a:p>
          </p:txBody>
        </p:sp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9CF06530-6069-A676-82E7-AFF5E5DCCE3B}"/>
                </a:ext>
              </a:extLst>
            </p:cNvPr>
            <p:cNvSpPr/>
            <p:nvPr/>
          </p:nvSpPr>
          <p:spPr>
            <a:xfrm>
              <a:off x="9192343" y="4080092"/>
              <a:ext cx="1310599" cy="44267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 3</a:t>
              </a:r>
            </a:p>
          </p:txBody>
        </p:sp>
        <p:sp>
          <p:nvSpPr>
            <p:cNvPr id="18" name="Zylinder 17">
              <a:extLst>
                <a:ext uri="{FF2B5EF4-FFF2-40B4-BE49-F238E27FC236}">
                  <a16:creationId xmlns:a16="http://schemas.microsoft.com/office/drawing/2014/main" id="{2D858BDB-BCAB-8639-8E20-123E721A8966}"/>
                </a:ext>
              </a:extLst>
            </p:cNvPr>
            <p:cNvSpPr/>
            <p:nvPr/>
          </p:nvSpPr>
          <p:spPr>
            <a:xfrm>
              <a:off x="9508446" y="5128982"/>
              <a:ext cx="678392" cy="636151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DB 2</a:t>
              </a:r>
            </a:p>
          </p:txBody>
        </p:sp>
        <p:sp>
          <p:nvSpPr>
            <p:cNvPr id="19" name="Zylinder 18">
              <a:extLst>
                <a:ext uri="{FF2B5EF4-FFF2-40B4-BE49-F238E27FC236}">
                  <a16:creationId xmlns:a16="http://schemas.microsoft.com/office/drawing/2014/main" id="{F7A4D91B-3A78-993B-476C-E3B9326BB0C7}"/>
                </a:ext>
              </a:extLst>
            </p:cNvPr>
            <p:cNvSpPr/>
            <p:nvPr/>
          </p:nvSpPr>
          <p:spPr>
            <a:xfrm>
              <a:off x="7434791" y="4071067"/>
              <a:ext cx="678392" cy="636151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DB 1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ED5A0677-63E9-FCB1-E148-9EB13EAF9D96}"/>
                </a:ext>
              </a:extLst>
            </p:cNvPr>
            <p:cNvCxnSpPr>
              <a:stCxn id="13" idx="2"/>
              <a:endCxn id="14" idx="0"/>
            </p:cNvCxnSpPr>
            <p:nvPr/>
          </p:nvCxnSpPr>
          <p:spPr>
            <a:xfrm flipH="1">
              <a:off x="7773988" y="2131398"/>
              <a:ext cx="1120276" cy="798166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3" name="Gerade Verbindung mit Pfeil 22">
              <a:extLst>
                <a:ext uri="{FF2B5EF4-FFF2-40B4-BE49-F238E27FC236}">
                  <a16:creationId xmlns:a16="http://schemas.microsoft.com/office/drawing/2014/main" id="{D2BC2E7E-51F0-4BE8-ADD1-B1D0400427BD}"/>
                </a:ext>
              </a:extLst>
            </p:cNvPr>
            <p:cNvCxnSpPr>
              <a:stCxn id="13" idx="2"/>
              <a:endCxn id="16" idx="0"/>
            </p:cNvCxnSpPr>
            <p:nvPr/>
          </p:nvCxnSpPr>
          <p:spPr>
            <a:xfrm>
              <a:off x="8894264" y="2131398"/>
              <a:ext cx="953380" cy="793546"/>
            </a:xfrm>
            <a:prstGeom prst="straightConnector1">
              <a:avLst/>
            </a:prstGeom>
            <a:ln w="508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mit Pfeil 24">
              <a:extLst>
                <a:ext uri="{FF2B5EF4-FFF2-40B4-BE49-F238E27FC236}">
                  <a16:creationId xmlns:a16="http://schemas.microsoft.com/office/drawing/2014/main" id="{7CE3FEF8-AAC8-E863-0288-4D6A0C140A95}"/>
                </a:ext>
              </a:extLst>
            </p:cNvPr>
            <p:cNvCxnSpPr>
              <a:stCxn id="16" idx="2"/>
              <a:endCxn id="17" idx="0"/>
            </p:cNvCxnSpPr>
            <p:nvPr/>
          </p:nvCxnSpPr>
          <p:spPr>
            <a:xfrm flipH="1">
              <a:off x="9847643" y="3367618"/>
              <a:ext cx="1" cy="712474"/>
            </a:xfrm>
            <a:prstGeom prst="straightConnector1">
              <a:avLst/>
            </a:prstGeom>
            <a:ln w="508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D7E0AA09-62CD-F42E-FCC6-B18439E25618}"/>
                </a:ext>
              </a:extLst>
            </p:cNvPr>
            <p:cNvCxnSpPr>
              <a:stCxn id="17" idx="2"/>
              <a:endCxn id="18" idx="1"/>
            </p:cNvCxnSpPr>
            <p:nvPr/>
          </p:nvCxnSpPr>
          <p:spPr>
            <a:xfrm flipH="1">
              <a:off x="9847642" y="4522766"/>
              <a:ext cx="1" cy="606216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mit Pfeil 30">
              <a:extLst>
                <a:ext uri="{FF2B5EF4-FFF2-40B4-BE49-F238E27FC236}">
                  <a16:creationId xmlns:a16="http://schemas.microsoft.com/office/drawing/2014/main" id="{2C7EC383-84D7-594B-3B55-34A9D8B62AA6}"/>
                </a:ext>
              </a:extLst>
            </p:cNvPr>
            <p:cNvCxnSpPr>
              <a:stCxn id="14" idx="2"/>
              <a:endCxn id="19" idx="1"/>
            </p:cNvCxnSpPr>
            <p:nvPr/>
          </p:nvCxnSpPr>
          <p:spPr>
            <a:xfrm flipH="1">
              <a:off x="7773987" y="3372238"/>
              <a:ext cx="1" cy="698829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21256F8B-D6E3-1F18-76FA-47B6FE8AE19E}"/>
              </a:ext>
            </a:extLst>
          </p:cNvPr>
          <p:cNvSpPr txBox="1"/>
          <p:nvPr/>
        </p:nvSpPr>
        <p:spPr>
          <a:xfrm>
            <a:off x="4198" y="5981217"/>
            <a:ext cx="122844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dirty="0" err="1">
                <a:latin typeface="ArialMT"/>
              </a:rPr>
              <a:t>O.Al-Debagy</a:t>
            </a:r>
            <a:r>
              <a:rPr lang="en-US" sz="1200" dirty="0">
                <a:latin typeface="ArialMT"/>
              </a:rPr>
              <a:t>, </a:t>
            </a:r>
            <a:r>
              <a:rPr lang="en-US" sz="1200" dirty="0" err="1">
                <a:latin typeface="ArialMT"/>
              </a:rPr>
              <a:t>P.Martinek</a:t>
            </a:r>
            <a:r>
              <a:rPr lang="en-US" sz="1200" i="1" dirty="0">
                <a:latin typeface="ArialMT"/>
              </a:rPr>
              <a:t>, A Comparative Review of Microservices and </a:t>
            </a:r>
            <a:r>
              <a:rPr lang="de-DE" sz="1200" i="1" dirty="0" err="1">
                <a:latin typeface="ArialMT"/>
              </a:rPr>
              <a:t>Monolithic</a:t>
            </a:r>
            <a:r>
              <a:rPr lang="de-DE" sz="1200" i="1" dirty="0">
                <a:latin typeface="ArialMT"/>
              </a:rPr>
              <a:t> </a:t>
            </a:r>
            <a:r>
              <a:rPr lang="de-DE" sz="1200" i="1" dirty="0" err="1">
                <a:latin typeface="ArialMT"/>
              </a:rPr>
              <a:t>Architectures</a:t>
            </a:r>
            <a:r>
              <a:rPr lang="en-US" sz="1200" i="1" dirty="0">
                <a:latin typeface="ArialMT"/>
              </a:rPr>
              <a:t>, 2018</a:t>
            </a:r>
            <a:endParaRPr lang="de-DE" sz="1200" i="1" dirty="0">
              <a:latin typeface="ArialMT"/>
            </a:endParaRPr>
          </a:p>
        </p:txBody>
      </p:sp>
    </p:spTree>
    <p:extLst>
      <p:ext uri="{BB962C8B-B14F-4D97-AF65-F5344CB8AC3E}">
        <p14:creationId xmlns:p14="http://schemas.microsoft.com/office/powerpoint/2010/main" val="355834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hteck 53">
            <a:extLst>
              <a:ext uri="{FF2B5EF4-FFF2-40B4-BE49-F238E27FC236}">
                <a16:creationId xmlns:a16="http://schemas.microsoft.com/office/drawing/2014/main" id="{5F7743F9-C207-BFC3-D986-0F87446A42FD}"/>
              </a:ext>
            </a:extLst>
          </p:cNvPr>
          <p:cNvSpPr/>
          <p:nvPr/>
        </p:nvSpPr>
        <p:spPr>
          <a:xfrm>
            <a:off x="1832138" y="1271572"/>
            <a:ext cx="9520446" cy="4749715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Microservice </a:t>
            </a:r>
            <a:r>
              <a:rPr lang="de-DE" sz="2400" b="1" dirty="0" err="1"/>
              <a:t>architecture</a:t>
            </a:r>
            <a:r>
              <a:rPr lang="de-DE" sz="2400" b="1" dirty="0"/>
              <a:t> – </a:t>
            </a:r>
            <a:r>
              <a:rPr lang="de-DE" sz="2400" b="1" dirty="0" err="1"/>
              <a:t>Examples</a:t>
            </a:r>
            <a:r>
              <a:rPr lang="de-DE" sz="2400" b="1" dirty="0"/>
              <a:t>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88696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D2A420D4-D3B5-3730-B8EB-E78431607AF7}"/>
              </a:ext>
            </a:extLst>
          </p:cNvPr>
          <p:cNvSpPr/>
          <p:nvPr/>
        </p:nvSpPr>
        <p:spPr>
          <a:xfrm>
            <a:off x="1991544" y="1480145"/>
            <a:ext cx="2664296" cy="222429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BBFCA1C-1CF7-2D70-9E68-01D94F60B2F7}"/>
              </a:ext>
            </a:extLst>
          </p:cNvPr>
          <p:cNvSpPr/>
          <p:nvPr/>
        </p:nvSpPr>
        <p:spPr>
          <a:xfrm>
            <a:off x="2351584" y="2048257"/>
            <a:ext cx="2088232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Reverse Proxy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06F503AE-F123-0DFC-4089-2AA13BEA564B}"/>
              </a:ext>
            </a:extLst>
          </p:cNvPr>
          <p:cNvSpPr/>
          <p:nvPr/>
        </p:nvSpPr>
        <p:spPr>
          <a:xfrm>
            <a:off x="8766580" y="1558244"/>
            <a:ext cx="2339853" cy="178024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E2FC4637-C4D0-D392-851A-D1B2FF5B2ABD}"/>
              </a:ext>
            </a:extLst>
          </p:cNvPr>
          <p:cNvGrpSpPr/>
          <p:nvPr/>
        </p:nvGrpSpPr>
        <p:grpSpPr>
          <a:xfrm>
            <a:off x="-185592" y="2158124"/>
            <a:ext cx="1467597" cy="763460"/>
            <a:chOff x="3126202" y="5556775"/>
            <a:chExt cx="1467597" cy="763460"/>
          </a:xfrm>
        </p:grpSpPr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3B21DEEB-B7F5-BD49-DC56-BF2DBF11F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BF0A84FB-46C3-7A50-F293-B407B128B731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sp>
        <p:nvSpPr>
          <p:cNvPr id="23" name="Rechteck 22">
            <a:extLst>
              <a:ext uri="{FF2B5EF4-FFF2-40B4-BE49-F238E27FC236}">
                <a16:creationId xmlns:a16="http://schemas.microsoft.com/office/drawing/2014/main" id="{5A904CC1-FF6E-55E5-6266-F4AA02024554}"/>
              </a:ext>
            </a:extLst>
          </p:cNvPr>
          <p:cNvSpPr/>
          <p:nvPr/>
        </p:nvSpPr>
        <p:spPr>
          <a:xfrm>
            <a:off x="2351584" y="2768337"/>
            <a:ext cx="2088232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Webfrontend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DCC409EC-4FC4-E7B3-9F62-760FCCF4438E}"/>
              </a:ext>
            </a:extLst>
          </p:cNvPr>
          <p:cNvSpPr/>
          <p:nvPr/>
        </p:nvSpPr>
        <p:spPr>
          <a:xfrm>
            <a:off x="5231904" y="3891094"/>
            <a:ext cx="3384376" cy="15428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5" name="Zylinder 24">
            <a:extLst>
              <a:ext uri="{FF2B5EF4-FFF2-40B4-BE49-F238E27FC236}">
                <a16:creationId xmlns:a16="http://schemas.microsoft.com/office/drawing/2014/main" id="{6CAF99C2-FA5C-41BB-B9D5-EDD55E7776A6}"/>
              </a:ext>
            </a:extLst>
          </p:cNvPr>
          <p:cNvSpPr/>
          <p:nvPr/>
        </p:nvSpPr>
        <p:spPr>
          <a:xfrm>
            <a:off x="9248786" y="2387363"/>
            <a:ext cx="1375439" cy="831890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Chemical </a:t>
            </a:r>
            <a:r>
              <a:rPr lang="de-DE" sz="1400" b="1" dirty="0" err="1">
                <a:solidFill>
                  <a:schemeClr val="accent3">
                    <a:lumMod val="75000"/>
                  </a:schemeClr>
                </a:solidFill>
              </a:rPr>
              <a:t>aware</a:t>
            </a:r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de-DE" sz="1400" b="1" dirty="0" err="1">
                <a:solidFill>
                  <a:schemeClr val="accent3">
                    <a:lumMod val="75000"/>
                  </a:schemeClr>
                </a:solidFill>
              </a:rPr>
              <a:t>Postgres</a:t>
            </a:r>
            <a:endParaRPr lang="de-DE" sz="14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A07B3C5-89BB-30E8-C7BD-3636B59B2339}"/>
              </a:ext>
            </a:extLst>
          </p:cNvPr>
          <p:cNvSpPr/>
          <p:nvPr/>
        </p:nvSpPr>
        <p:spPr>
          <a:xfrm>
            <a:off x="5602709" y="1672766"/>
            <a:ext cx="1944216" cy="13201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6A12C928-1B30-251D-156C-57C024ED15E9}"/>
              </a:ext>
            </a:extLst>
          </p:cNvPr>
          <p:cNvSpPr/>
          <p:nvPr/>
        </p:nvSpPr>
        <p:spPr>
          <a:xfrm>
            <a:off x="5788248" y="2339799"/>
            <a:ext cx="1656184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Backend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2BD691C9-010B-21D7-F942-B7EF71C89FF7}"/>
              </a:ext>
            </a:extLst>
          </p:cNvPr>
          <p:cNvSpPr txBox="1"/>
          <p:nvPr/>
        </p:nvSpPr>
        <p:spPr>
          <a:xfrm>
            <a:off x="5231904" y="3889609"/>
            <a:ext cx="33843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n+1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7AA4D270-CA2C-5E05-360C-A9ECFE9F1D91}"/>
              </a:ext>
            </a:extLst>
          </p:cNvPr>
          <p:cNvSpPr/>
          <p:nvPr/>
        </p:nvSpPr>
        <p:spPr>
          <a:xfrm>
            <a:off x="5089968" y="4223595"/>
            <a:ext cx="3356525" cy="15428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70876F0C-B24D-59C7-FF29-FD75F8E1CAD0}"/>
              </a:ext>
            </a:extLst>
          </p:cNvPr>
          <p:cNvSpPr/>
          <p:nvPr/>
        </p:nvSpPr>
        <p:spPr>
          <a:xfrm>
            <a:off x="5378000" y="4759774"/>
            <a:ext cx="2713786" cy="70788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Calculation</a:t>
            </a:r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/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Predicting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 Service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4C3542A9-34E7-D63C-1422-9E08E2A47C2A}"/>
              </a:ext>
            </a:extLst>
          </p:cNvPr>
          <p:cNvSpPr txBox="1"/>
          <p:nvPr/>
        </p:nvSpPr>
        <p:spPr>
          <a:xfrm>
            <a:off x="5089968" y="4222110"/>
            <a:ext cx="335652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n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D6168EB-B897-990F-9461-146D81E7B7E0}"/>
              </a:ext>
            </a:extLst>
          </p:cNvPr>
          <p:cNvSpPr txBox="1"/>
          <p:nvPr/>
        </p:nvSpPr>
        <p:spPr>
          <a:xfrm>
            <a:off x="8766580" y="1568922"/>
            <a:ext cx="23398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3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B9F5DFF-D459-18A5-9CB2-BE2F3F98EA68}"/>
              </a:ext>
            </a:extLst>
          </p:cNvPr>
          <p:cNvSpPr txBox="1"/>
          <p:nvPr/>
        </p:nvSpPr>
        <p:spPr>
          <a:xfrm>
            <a:off x="5602710" y="1674078"/>
            <a:ext cx="194421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2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0F6DE1C3-6941-01CE-932C-E004F05C0F02}"/>
              </a:ext>
            </a:extLst>
          </p:cNvPr>
          <p:cNvSpPr txBox="1"/>
          <p:nvPr/>
        </p:nvSpPr>
        <p:spPr>
          <a:xfrm>
            <a:off x="1996656" y="1476833"/>
            <a:ext cx="265918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Service 1</a:t>
            </a:r>
          </a:p>
        </p:txBody>
      </p: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02C54141-CF30-7F95-F33A-686A7CCD4ECC}"/>
              </a:ext>
            </a:extLst>
          </p:cNvPr>
          <p:cNvCxnSpPr>
            <a:stCxn id="23" idx="3"/>
            <a:endCxn id="24" idx="1"/>
          </p:cNvCxnSpPr>
          <p:nvPr/>
        </p:nvCxnSpPr>
        <p:spPr>
          <a:xfrm flipV="1">
            <a:off x="4439816" y="2539854"/>
            <a:ext cx="1348432" cy="42853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11C5EB8-7690-4C04-1874-FF957A0DD90E}"/>
              </a:ext>
            </a:extLst>
          </p:cNvPr>
          <p:cNvCxnSpPr>
            <a:cxnSpLocks/>
            <a:stCxn id="24" idx="3"/>
            <a:endCxn id="25" idx="2"/>
          </p:cNvCxnSpPr>
          <p:nvPr/>
        </p:nvCxnSpPr>
        <p:spPr>
          <a:xfrm>
            <a:off x="7444432" y="2539854"/>
            <a:ext cx="1804354" cy="26345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45D3CBDE-1B52-AA7F-606F-2BFE36B27F7F}"/>
              </a:ext>
            </a:extLst>
          </p:cNvPr>
          <p:cNvCxnSpPr>
            <a:cxnSpLocks/>
            <a:stCxn id="24" idx="2"/>
            <a:endCxn id="34" idx="0"/>
          </p:cNvCxnSpPr>
          <p:nvPr/>
        </p:nvCxnSpPr>
        <p:spPr>
          <a:xfrm>
            <a:off x="6616340" y="2739909"/>
            <a:ext cx="118553" cy="201986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3E0B853A-461E-B9F7-58E1-6692F0857B37}"/>
              </a:ext>
            </a:extLst>
          </p:cNvPr>
          <p:cNvCxnSpPr>
            <a:cxnSpLocks/>
            <a:stCxn id="22" idx="3"/>
            <a:endCxn id="27" idx="1"/>
          </p:cNvCxnSpPr>
          <p:nvPr/>
        </p:nvCxnSpPr>
        <p:spPr>
          <a:xfrm>
            <a:off x="767775" y="2422750"/>
            <a:ext cx="1223769" cy="1695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feld 49">
            <a:extLst>
              <a:ext uri="{FF2B5EF4-FFF2-40B4-BE49-F238E27FC236}">
                <a16:creationId xmlns:a16="http://schemas.microsoft.com/office/drawing/2014/main" id="{5038007D-335E-97CB-F639-DFC8CC95D126}"/>
              </a:ext>
            </a:extLst>
          </p:cNvPr>
          <p:cNvSpPr txBox="1"/>
          <p:nvPr/>
        </p:nvSpPr>
        <p:spPr>
          <a:xfrm>
            <a:off x="1148347" y="2106837"/>
            <a:ext cx="781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https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2DF48DC1-07A9-F7E7-4E27-3128AD985F25}"/>
              </a:ext>
            </a:extLst>
          </p:cNvPr>
          <p:cNvSpPr txBox="1"/>
          <p:nvPr/>
        </p:nvSpPr>
        <p:spPr>
          <a:xfrm>
            <a:off x="4797890" y="2835640"/>
            <a:ext cx="781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REST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355DF060-CF0C-74C2-34E4-5698E56F9633}"/>
              </a:ext>
            </a:extLst>
          </p:cNvPr>
          <p:cNvSpPr txBox="1"/>
          <p:nvPr/>
        </p:nvSpPr>
        <p:spPr>
          <a:xfrm>
            <a:off x="6698444" y="3256331"/>
            <a:ext cx="781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REST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9B99E83C-1BB7-C006-BD5F-1A3B9ED3CAC3}"/>
              </a:ext>
            </a:extLst>
          </p:cNvPr>
          <p:cNvSpPr txBox="1"/>
          <p:nvPr/>
        </p:nvSpPr>
        <p:spPr>
          <a:xfrm>
            <a:off x="7773797" y="2220816"/>
            <a:ext cx="781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JDBC</a:t>
            </a:r>
          </a:p>
        </p:txBody>
      </p:sp>
    </p:spTree>
    <p:extLst>
      <p:ext uri="{BB962C8B-B14F-4D97-AF65-F5344CB8AC3E}">
        <p14:creationId xmlns:p14="http://schemas.microsoft.com/office/powerpoint/2010/main" val="426731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Microservice </a:t>
            </a:r>
            <a:r>
              <a:rPr lang="de-DE" sz="2400" b="1" dirty="0" err="1"/>
              <a:t>architecture</a:t>
            </a:r>
            <a:r>
              <a:rPr lang="de-DE" sz="2400" b="1" dirty="0"/>
              <a:t> – </a:t>
            </a:r>
            <a:r>
              <a:rPr lang="de-DE" sz="2400" b="1" dirty="0" err="1"/>
              <a:t>Examples</a:t>
            </a:r>
            <a:r>
              <a:rPr lang="de-DE" sz="2400" b="1" dirty="0"/>
              <a:t> - Netflix &amp; Amazon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93271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831AEA0-C15C-DEBF-9C3D-2C22CC183A68}"/>
              </a:ext>
            </a:extLst>
          </p:cNvPr>
          <p:cNvGrpSpPr/>
          <p:nvPr/>
        </p:nvGrpSpPr>
        <p:grpSpPr>
          <a:xfrm>
            <a:off x="864929" y="1340768"/>
            <a:ext cx="3600400" cy="3340038"/>
            <a:chOff x="252809" y="1201698"/>
            <a:chExt cx="3249935" cy="2849274"/>
          </a:xfrm>
        </p:grpSpPr>
        <p:sp>
          <p:nvSpPr>
            <p:cNvPr id="2" name="Textfeld 1">
              <a:extLst>
                <a:ext uri="{FF2B5EF4-FFF2-40B4-BE49-F238E27FC236}">
                  <a16:creationId xmlns:a16="http://schemas.microsoft.com/office/drawing/2014/main" id="{D19EC54F-12A9-7F99-BB27-335252FE8020}"/>
                </a:ext>
              </a:extLst>
            </p:cNvPr>
            <p:cNvSpPr txBox="1"/>
            <p:nvPr/>
          </p:nvSpPr>
          <p:spPr>
            <a:xfrm>
              <a:off x="1288279" y="3867184"/>
              <a:ext cx="1798265" cy="1837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de-DE" sz="1200" i="1" baseline="30000" dirty="0"/>
                <a:t>Netflix-Death-Star Architecture</a:t>
              </a:r>
            </a:p>
          </p:txBody>
        </p:sp>
        <p:pic>
          <p:nvPicPr>
            <p:cNvPr id="4" name="Grafik 3" descr="Ein Bild, das Farbigkeit, Kreis, Kunst enthält.&#10;&#10;Automatisch generierte Beschreibung">
              <a:extLst>
                <a:ext uri="{FF2B5EF4-FFF2-40B4-BE49-F238E27FC236}">
                  <a16:creationId xmlns:a16="http://schemas.microsoft.com/office/drawing/2014/main" id="{507EFC25-5538-45DF-68CF-5C94E43415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809" y="1201698"/>
              <a:ext cx="3249935" cy="2572508"/>
            </a:xfrm>
            <a:prstGeom prst="rect">
              <a:avLst/>
            </a:prstGeom>
          </p:spPr>
        </p:pic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B8C495C-4501-D7DB-8B6B-13D612465137}"/>
              </a:ext>
            </a:extLst>
          </p:cNvPr>
          <p:cNvGrpSpPr/>
          <p:nvPr/>
        </p:nvGrpSpPr>
        <p:grpSpPr>
          <a:xfrm>
            <a:off x="5648567" y="1436843"/>
            <a:ext cx="5808168" cy="2783985"/>
            <a:chOff x="5663952" y="1916832"/>
            <a:chExt cx="5808168" cy="2783985"/>
          </a:xfrm>
        </p:grpSpPr>
        <p:pic>
          <p:nvPicPr>
            <p:cNvPr id="7" name="Grafik 6" descr="Ein Bild, das Kunst enthält.&#10;&#10;Automatisch generierte Beschreibung mit mittlerer Zuverlässigkeit">
              <a:extLst>
                <a:ext uri="{FF2B5EF4-FFF2-40B4-BE49-F238E27FC236}">
                  <a16:creationId xmlns:a16="http://schemas.microsoft.com/office/drawing/2014/main" id="{099050D5-1D37-EB0F-7F0E-3D97033D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3952" y="1916832"/>
              <a:ext cx="5772369" cy="2568704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8B79EC99-BAC7-C825-E21A-E3E55AC44A59}"/>
                </a:ext>
              </a:extLst>
            </p:cNvPr>
            <p:cNvSpPr txBox="1"/>
            <p:nvPr/>
          </p:nvSpPr>
          <p:spPr>
            <a:xfrm>
              <a:off x="5663952" y="4485455"/>
              <a:ext cx="5808168" cy="215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de-DE" sz="1200" i="1" baseline="30000" dirty="0"/>
                <a:t>Amazon, 2000 </a:t>
              </a: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44DAB5F1-90E8-A91E-52B2-DC2073FA3252}"/>
              </a:ext>
            </a:extLst>
          </p:cNvPr>
          <p:cNvGrpSpPr/>
          <p:nvPr/>
        </p:nvGrpSpPr>
        <p:grpSpPr>
          <a:xfrm>
            <a:off x="5684366" y="4220828"/>
            <a:ext cx="5772369" cy="1322285"/>
            <a:chOff x="2351584" y="2852937"/>
            <a:chExt cx="6948772" cy="1322285"/>
          </a:xfrm>
        </p:grpSpPr>
        <p:sp>
          <p:nvSpPr>
            <p:cNvPr id="13" name="Textfeld 8">
              <a:extLst>
                <a:ext uri="{FF2B5EF4-FFF2-40B4-BE49-F238E27FC236}">
                  <a16:creationId xmlns:a16="http://schemas.microsoft.com/office/drawing/2014/main" id="{A220FD23-D8BC-6EF8-22CC-65BC214BDCF8}"/>
                </a:ext>
              </a:extLst>
            </p:cNvPr>
            <p:cNvSpPr txBox="1"/>
            <p:nvPr/>
          </p:nvSpPr>
          <p:spPr>
            <a:xfrm>
              <a:off x="2351584" y="2852937"/>
              <a:ext cx="655272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i="1" dirty="0"/>
                <a:t>„</a:t>
              </a:r>
              <a:r>
                <a:rPr lang="en-US" i="1" dirty="0"/>
                <a:t>Microservices and serverless components are tools that do work at high scale, but whether to use them over monolith has to be made on a case-by-case basis</a:t>
              </a:r>
              <a:r>
                <a:rPr lang="en-US" dirty="0"/>
                <a:t>”</a:t>
              </a:r>
              <a:endParaRPr lang="de-DE" sz="1600" i="1" dirty="0"/>
            </a:p>
            <a:p>
              <a:endParaRPr lang="de-DE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6964F788-128C-5731-7A90-242811794669}"/>
                </a:ext>
              </a:extLst>
            </p:cNvPr>
            <p:cNvSpPr txBox="1"/>
            <p:nvPr/>
          </p:nvSpPr>
          <p:spPr>
            <a:xfrm>
              <a:off x="2351584" y="3867445"/>
              <a:ext cx="69487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Marcin </a:t>
              </a:r>
              <a:r>
                <a:rPr lang="de-DE" sz="1400" dirty="0" err="1"/>
                <a:t>Kolney</a:t>
              </a:r>
              <a:r>
                <a:rPr lang="de-DE" sz="1400" dirty="0"/>
                <a:t>, </a:t>
              </a:r>
              <a:r>
                <a:rPr lang="en-US" sz="1400" dirty="0"/>
                <a:t>Amazon Prime Senior Software Development Engineer</a:t>
              </a:r>
              <a:endParaRPr lang="de-DE" sz="1400" dirty="0"/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515DD9B-2544-92F9-CF4C-E6ED49064B3D}"/>
              </a:ext>
            </a:extLst>
          </p:cNvPr>
          <p:cNvGrpSpPr/>
          <p:nvPr/>
        </p:nvGrpSpPr>
        <p:grpSpPr>
          <a:xfrm>
            <a:off x="249037" y="4788415"/>
            <a:ext cx="4832183" cy="1200329"/>
            <a:chOff x="1994484" y="4653136"/>
            <a:chExt cx="10160181" cy="595276"/>
          </a:xfrm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A86EFC1-9CA0-BBDF-34F8-E601AF6FC08A}"/>
                </a:ext>
              </a:extLst>
            </p:cNvPr>
            <p:cNvSpPr txBox="1"/>
            <p:nvPr/>
          </p:nvSpPr>
          <p:spPr>
            <a:xfrm>
              <a:off x="1994484" y="4653136"/>
              <a:ext cx="10160181" cy="595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Amazon claims to have reduced the cost of its video streaming service by 90% by switching from a microservice/serverless architecture to a monolith</a:t>
              </a:r>
              <a:endParaRPr lang="de-DE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9707C763-DECE-5996-4D60-3FAB9EA400A3}"/>
                </a:ext>
              </a:extLst>
            </p:cNvPr>
            <p:cNvSpPr txBox="1"/>
            <p:nvPr/>
          </p:nvSpPr>
          <p:spPr>
            <a:xfrm>
              <a:off x="2063552" y="4653136"/>
              <a:ext cx="5040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de-DE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2460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0FC502D6-9A07-98B3-C0A2-652A7C828044}"/>
              </a:ext>
            </a:extLst>
          </p:cNvPr>
          <p:cNvCxnSpPr>
            <a:stCxn id="30" idx="1"/>
            <a:endCxn id="21" idx="1"/>
          </p:cNvCxnSpPr>
          <p:nvPr/>
        </p:nvCxnSpPr>
        <p:spPr>
          <a:xfrm flipH="1">
            <a:off x="6481505" y="1951087"/>
            <a:ext cx="554681" cy="70397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Ports and Adapters/Hexagonal </a:t>
            </a:r>
            <a:r>
              <a:rPr lang="de-DE" sz="2400" b="1" dirty="0" err="1"/>
              <a:t>architecture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16688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5B9BDC72-9E63-38DB-AD6A-F1785F95A854}"/>
              </a:ext>
            </a:extLst>
          </p:cNvPr>
          <p:cNvGrpSpPr/>
          <p:nvPr/>
        </p:nvGrpSpPr>
        <p:grpSpPr>
          <a:xfrm>
            <a:off x="2207568" y="1124744"/>
            <a:ext cx="4608512" cy="4104456"/>
            <a:chOff x="1127448" y="1700808"/>
            <a:chExt cx="4608512" cy="4104456"/>
          </a:xfrm>
        </p:grpSpPr>
        <p:sp>
          <p:nvSpPr>
            <p:cNvPr id="2" name="Flussdiagramm: Vorbereitung 1">
              <a:extLst>
                <a:ext uri="{FF2B5EF4-FFF2-40B4-BE49-F238E27FC236}">
                  <a16:creationId xmlns:a16="http://schemas.microsoft.com/office/drawing/2014/main" id="{66D35E10-F2BF-EB52-22A1-F09E6778B9E0}"/>
                </a:ext>
              </a:extLst>
            </p:cNvPr>
            <p:cNvSpPr/>
            <p:nvPr/>
          </p:nvSpPr>
          <p:spPr>
            <a:xfrm>
              <a:off x="1127448" y="1700808"/>
              <a:ext cx="4608512" cy="410445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4" name="Flussdiagramm: Vorbereitung 3">
              <a:extLst>
                <a:ext uri="{FF2B5EF4-FFF2-40B4-BE49-F238E27FC236}">
                  <a16:creationId xmlns:a16="http://schemas.microsoft.com/office/drawing/2014/main" id="{E64E871D-D643-81BE-3DDD-90B0D274B639}"/>
                </a:ext>
              </a:extLst>
            </p:cNvPr>
            <p:cNvSpPr/>
            <p:nvPr/>
          </p:nvSpPr>
          <p:spPr>
            <a:xfrm>
              <a:off x="2131367" y="2539095"/>
              <a:ext cx="2600672" cy="2384648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9BC5A3A9-6DFE-B912-FC33-0256B5FC9022}"/>
                </a:ext>
              </a:extLst>
            </p:cNvPr>
            <p:cNvSpPr txBox="1"/>
            <p:nvPr/>
          </p:nvSpPr>
          <p:spPr>
            <a:xfrm>
              <a:off x="2848136" y="3501327"/>
              <a:ext cx="1245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Application</a:t>
              </a:r>
              <a:endParaRPr lang="de-DE" dirty="0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5BBF937E-EB5A-D053-3A53-0FA97DD8C636}"/>
                </a:ext>
              </a:extLst>
            </p:cNvPr>
            <p:cNvSpPr/>
            <p:nvPr/>
          </p:nvSpPr>
          <p:spPr>
            <a:xfrm>
              <a:off x="3159596" y="2611318"/>
              <a:ext cx="764322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E3F09EAA-CDD3-A218-7797-56CFD2B495B9}"/>
                </a:ext>
              </a:extLst>
            </p:cNvPr>
            <p:cNvSpPr/>
            <p:nvPr/>
          </p:nvSpPr>
          <p:spPr>
            <a:xfrm rot="4021645">
              <a:off x="3977427" y="3249707"/>
              <a:ext cx="703709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6DCF6A91-A6E2-9C53-43E1-6789C614CB83}"/>
                </a:ext>
              </a:extLst>
            </p:cNvPr>
            <p:cNvSpPr/>
            <p:nvPr/>
          </p:nvSpPr>
          <p:spPr>
            <a:xfrm>
              <a:off x="3073447" y="4463101"/>
              <a:ext cx="764322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E07463C9-6E7F-54FE-C896-6D1D3A11BFC6}"/>
                </a:ext>
              </a:extLst>
            </p:cNvPr>
            <p:cNvSpPr txBox="1"/>
            <p:nvPr/>
          </p:nvSpPr>
          <p:spPr>
            <a:xfrm>
              <a:off x="1953180" y="1957460"/>
              <a:ext cx="10267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Adapters</a:t>
              </a: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8B6828C0-1986-9839-8E08-C55DA454A83C}"/>
                </a:ext>
              </a:extLst>
            </p:cNvPr>
            <p:cNvSpPr/>
            <p:nvPr/>
          </p:nvSpPr>
          <p:spPr>
            <a:xfrm rot="1500730">
              <a:off x="1694868" y="2611318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850D8102-24FF-F531-FAF2-C49CD4CB26CC}"/>
                </a:ext>
              </a:extLst>
            </p:cNvPr>
            <p:cNvSpPr/>
            <p:nvPr/>
          </p:nvSpPr>
          <p:spPr>
            <a:xfrm rot="1500730">
              <a:off x="1484379" y="3053610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15994830-0F61-F4F8-8931-432C73DCB502}"/>
                </a:ext>
              </a:extLst>
            </p:cNvPr>
            <p:cNvSpPr/>
            <p:nvPr/>
          </p:nvSpPr>
          <p:spPr>
            <a:xfrm rot="5400000">
              <a:off x="3181303" y="1919897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B562770-7BB9-F821-66D4-DDE0982AE0A7}"/>
                </a:ext>
              </a:extLst>
            </p:cNvPr>
            <p:cNvSpPr/>
            <p:nvPr/>
          </p:nvSpPr>
          <p:spPr>
            <a:xfrm rot="9387003">
              <a:off x="4528650" y="2761767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C710C14B-F0E6-C162-08F1-F23848BF9393}"/>
                </a:ext>
              </a:extLst>
            </p:cNvPr>
            <p:cNvSpPr/>
            <p:nvPr/>
          </p:nvSpPr>
          <p:spPr>
            <a:xfrm rot="9387003">
              <a:off x="4710498" y="3175088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C3DA93C7-D9CC-C0FD-92E7-6DEBB835C314}"/>
                </a:ext>
              </a:extLst>
            </p:cNvPr>
            <p:cNvSpPr/>
            <p:nvPr/>
          </p:nvSpPr>
          <p:spPr>
            <a:xfrm rot="5400000">
              <a:off x="2619482" y="5188555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</a:rPr>
                <a:t>UI</a:t>
              </a: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FF2EBE3F-83AD-F539-44AC-6D74977D536A}"/>
                </a:ext>
              </a:extLst>
            </p:cNvPr>
            <p:cNvSpPr/>
            <p:nvPr/>
          </p:nvSpPr>
          <p:spPr>
            <a:xfrm rot="5400000">
              <a:off x="3095154" y="5192353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2764FE74-F412-22EB-F745-123A32A8C4BE}"/>
                </a:ext>
              </a:extLst>
            </p:cNvPr>
            <p:cNvSpPr/>
            <p:nvPr/>
          </p:nvSpPr>
          <p:spPr>
            <a:xfrm rot="5400000">
              <a:off x="3570826" y="5188555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</a:rPr>
                <a:t>Test</a:t>
              </a: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2B971889-B053-DE9F-6037-AAD9B2D0FABD}"/>
                </a:ext>
              </a:extLst>
            </p:cNvPr>
            <p:cNvSpPr/>
            <p:nvPr/>
          </p:nvSpPr>
          <p:spPr>
            <a:xfrm rot="17657145">
              <a:off x="2236417" y="3174483"/>
              <a:ext cx="720908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</p:grpSp>
      <p:sp>
        <p:nvSpPr>
          <p:cNvPr id="27" name="Zylinder 26">
            <a:extLst>
              <a:ext uri="{FF2B5EF4-FFF2-40B4-BE49-F238E27FC236}">
                <a16:creationId xmlns:a16="http://schemas.microsoft.com/office/drawing/2014/main" id="{E493854F-8528-BD49-1628-30F2E25B723E}"/>
              </a:ext>
            </a:extLst>
          </p:cNvPr>
          <p:cNvSpPr/>
          <p:nvPr/>
        </p:nvSpPr>
        <p:spPr>
          <a:xfrm>
            <a:off x="244995" y="1265460"/>
            <a:ext cx="1656184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ENZYME</a:t>
            </a:r>
          </a:p>
        </p:txBody>
      </p:sp>
      <p:sp>
        <p:nvSpPr>
          <p:cNvPr id="28" name="Zylinder 27">
            <a:extLst>
              <a:ext uri="{FF2B5EF4-FFF2-40B4-BE49-F238E27FC236}">
                <a16:creationId xmlns:a16="http://schemas.microsoft.com/office/drawing/2014/main" id="{F18DCFE3-19A3-AF5C-C2C3-E1762EB8101E}"/>
              </a:ext>
            </a:extLst>
          </p:cNvPr>
          <p:cNvSpPr/>
          <p:nvPr/>
        </p:nvSpPr>
        <p:spPr>
          <a:xfrm>
            <a:off x="182079" y="2363319"/>
            <a:ext cx="1656184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Project DB</a:t>
            </a:r>
          </a:p>
        </p:txBody>
      </p:sp>
      <p:sp>
        <p:nvSpPr>
          <p:cNvPr id="29" name="Rechteck: abgerundete Ecken 28">
            <a:extLst>
              <a:ext uri="{FF2B5EF4-FFF2-40B4-BE49-F238E27FC236}">
                <a16:creationId xmlns:a16="http://schemas.microsoft.com/office/drawing/2014/main" id="{25095677-D815-53BE-75CD-AAA3AAA0B75E}"/>
              </a:ext>
            </a:extLst>
          </p:cNvPr>
          <p:cNvSpPr/>
          <p:nvPr/>
        </p:nvSpPr>
        <p:spPr>
          <a:xfrm>
            <a:off x="6999323" y="1194043"/>
            <a:ext cx="1432371" cy="442674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ML – Tool 1</a:t>
            </a: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F1402B9E-DB52-D42B-CDD3-A69B30AA6781}"/>
              </a:ext>
            </a:extLst>
          </p:cNvPr>
          <p:cNvSpPr/>
          <p:nvPr/>
        </p:nvSpPr>
        <p:spPr>
          <a:xfrm>
            <a:off x="7036186" y="1729750"/>
            <a:ext cx="1432371" cy="442674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ML – Tool 2</a:t>
            </a:r>
          </a:p>
        </p:txBody>
      </p: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DFB4C9B3-FDB5-1200-D296-CF2290DB3FB2}"/>
              </a:ext>
            </a:extLst>
          </p:cNvPr>
          <p:cNvCxnSpPr>
            <a:stCxn id="29" idx="1"/>
            <a:endCxn id="20" idx="1"/>
          </p:cNvCxnSpPr>
          <p:nvPr/>
        </p:nvCxnSpPr>
        <p:spPr>
          <a:xfrm flipH="1">
            <a:off x="6299657" y="1415380"/>
            <a:ext cx="699666" cy="82635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97F76526-5EE4-648A-0DC9-7FB3422F5A63}"/>
              </a:ext>
            </a:extLst>
          </p:cNvPr>
          <p:cNvCxnSpPr>
            <a:stCxn id="27" idx="4"/>
            <a:endCxn id="17" idx="1"/>
          </p:cNvCxnSpPr>
          <p:nvPr/>
        </p:nvCxnSpPr>
        <p:spPr>
          <a:xfrm>
            <a:off x="1901179" y="1583536"/>
            <a:ext cx="907613" cy="49936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B2D5C897-DAB0-8140-311B-CD8743432341}"/>
              </a:ext>
            </a:extLst>
          </p:cNvPr>
          <p:cNvCxnSpPr>
            <a:stCxn id="28" idx="4"/>
            <a:endCxn id="18" idx="1"/>
          </p:cNvCxnSpPr>
          <p:nvPr/>
        </p:nvCxnSpPr>
        <p:spPr>
          <a:xfrm flipV="1">
            <a:off x="1838263" y="2525197"/>
            <a:ext cx="760040" cy="15619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EAF9E02A-344D-A7CF-4461-C59D7A6F7498}"/>
              </a:ext>
            </a:extLst>
          </p:cNvPr>
          <p:cNvCxnSpPr>
            <a:cxnSpLocks/>
            <a:stCxn id="17" idx="3"/>
            <a:endCxn id="11" idx="0"/>
          </p:cNvCxnSpPr>
          <p:nvPr/>
        </p:nvCxnSpPr>
        <p:spPr>
          <a:xfrm>
            <a:off x="3462092" y="2387713"/>
            <a:ext cx="32548" cy="328481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D0804972-3ACA-0DC9-BBF6-6EC819F59CE9}"/>
              </a:ext>
            </a:extLst>
          </p:cNvPr>
          <p:cNvCxnSpPr>
            <a:stCxn id="18" idx="3"/>
            <a:endCxn id="11" idx="0"/>
          </p:cNvCxnSpPr>
          <p:nvPr/>
        </p:nvCxnSpPr>
        <p:spPr>
          <a:xfrm flipV="1">
            <a:off x="3251603" y="2716194"/>
            <a:ext cx="243037" cy="113811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>
            <a:extLst>
              <a:ext uri="{FF2B5EF4-FFF2-40B4-BE49-F238E27FC236}">
                <a16:creationId xmlns:a16="http://schemas.microsoft.com/office/drawing/2014/main" id="{84F1C0AF-C7EA-65CD-E76B-AD5A68B02635}"/>
              </a:ext>
            </a:extLst>
          </p:cNvPr>
          <p:cNvCxnSpPr>
            <a:stCxn id="19" idx="3"/>
            <a:endCxn id="7" idx="0"/>
          </p:cNvCxnSpPr>
          <p:nvPr/>
        </p:nvCxnSpPr>
        <p:spPr>
          <a:xfrm>
            <a:off x="4621877" y="1904342"/>
            <a:ext cx="0" cy="130912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3C80F1B9-ED09-789B-5278-39DA9E4F8358}"/>
              </a:ext>
            </a:extLst>
          </p:cNvPr>
          <p:cNvCxnSpPr>
            <a:stCxn id="20" idx="3"/>
            <a:endCxn id="10" idx="0"/>
          </p:cNvCxnSpPr>
          <p:nvPr/>
        </p:nvCxnSpPr>
        <p:spPr>
          <a:xfrm flipH="1">
            <a:off x="5593591" y="2529777"/>
            <a:ext cx="45200" cy="265842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2D905A94-F1C0-3022-9F81-13098BD358D1}"/>
              </a:ext>
            </a:extLst>
          </p:cNvPr>
          <p:cNvCxnSpPr>
            <a:stCxn id="21" idx="3"/>
            <a:endCxn id="10" idx="0"/>
          </p:cNvCxnSpPr>
          <p:nvPr/>
        </p:nvCxnSpPr>
        <p:spPr>
          <a:xfrm flipH="1" flipV="1">
            <a:off x="5593591" y="2795619"/>
            <a:ext cx="227048" cy="147479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0B5A3E98-FE7F-AA7C-CECB-AC3B76B9AC5E}"/>
              </a:ext>
            </a:extLst>
          </p:cNvPr>
          <p:cNvCxnSpPr>
            <a:stCxn id="12" idx="2"/>
            <a:endCxn id="22" idx="1"/>
          </p:cNvCxnSpPr>
          <p:nvPr/>
        </p:nvCxnSpPr>
        <p:spPr>
          <a:xfrm flipH="1">
            <a:off x="4060056" y="4287147"/>
            <a:ext cx="475672" cy="164945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>
            <a:extLst>
              <a:ext uri="{FF2B5EF4-FFF2-40B4-BE49-F238E27FC236}">
                <a16:creationId xmlns:a16="http://schemas.microsoft.com/office/drawing/2014/main" id="{0437F82F-8B99-31B1-1514-61807EB00EBF}"/>
              </a:ext>
            </a:extLst>
          </p:cNvPr>
          <p:cNvCxnSpPr>
            <a:cxnSpLocks/>
            <a:stCxn id="12" idx="2"/>
            <a:endCxn id="23" idx="1"/>
          </p:cNvCxnSpPr>
          <p:nvPr/>
        </p:nvCxnSpPr>
        <p:spPr>
          <a:xfrm>
            <a:off x="4535728" y="4287147"/>
            <a:ext cx="0" cy="168743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>
            <a:extLst>
              <a:ext uri="{FF2B5EF4-FFF2-40B4-BE49-F238E27FC236}">
                <a16:creationId xmlns:a16="http://schemas.microsoft.com/office/drawing/2014/main" id="{D9FE0529-E9F8-0FB8-3F8F-B2FEF9F712D6}"/>
              </a:ext>
            </a:extLst>
          </p:cNvPr>
          <p:cNvCxnSpPr>
            <a:stCxn id="24" idx="1"/>
            <a:endCxn id="12" idx="2"/>
          </p:cNvCxnSpPr>
          <p:nvPr/>
        </p:nvCxnSpPr>
        <p:spPr>
          <a:xfrm flipH="1" flipV="1">
            <a:off x="4535728" y="4287147"/>
            <a:ext cx="475672" cy="164945"/>
          </a:xfrm>
          <a:prstGeom prst="line">
            <a:avLst/>
          </a:prstGeom>
          <a:ln w="158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1533D9E0-19D0-0DB7-4881-FCC9EFAEE688}"/>
              </a:ext>
            </a:extLst>
          </p:cNvPr>
          <p:cNvCxnSpPr>
            <a:cxnSpLocks/>
            <a:stCxn id="62" idx="0"/>
            <a:endCxn id="22" idx="3"/>
          </p:cNvCxnSpPr>
          <p:nvPr/>
        </p:nvCxnSpPr>
        <p:spPr>
          <a:xfrm flipV="1">
            <a:off x="3860001" y="5173000"/>
            <a:ext cx="200055" cy="38377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41348EFF-7BE3-9192-CBBD-8BB75F5DB743}"/>
              </a:ext>
            </a:extLst>
          </p:cNvPr>
          <p:cNvGrpSpPr/>
          <p:nvPr/>
        </p:nvGrpSpPr>
        <p:grpSpPr>
          <a:xfrm>
            <a:off x="3126202" y="5556775"/>
            <a:ext cx="1467597" cy="763460"/>
            <a:chOff x="3126202" y="5556775"/>
            <a:chExt cx="1467597" cy="763460"/>
          </a:xfrm>
        </p:grpSpPr>
        <p:pic>
          <p:nvPicPr>
            <p:cNvPr id="62" name="Grafik 61">
              <a:extLst>
                <a:ext uri="{FF2B5EF4-FFF2-40B4-BE49-F238E27FC236}">
                  <a16:creationId xmlns:a16="http://schemas.microsoft.com/office/drawing/2014/main" id="{92E2211C-C9B9-714D-776D-4E0B0713AA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69" name="Textfeld 68">
              <a:extLst>
                <a:ext uri="{FF2B5EF4-FFF2-40B4-BE49-F238E27FC236}">
                  <a16:creationId xmlns:a16="http://schemas.microsoft.com/office/drawing/2014/main" id="{32F6E3D7-364A-5508-B29D-94300EFC78A7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sp>
        <p:nvSpPr>
          <p:cNvPr id="71" name="Textfeld 70">
            <a:extLst>
              <a:ext uri="{FF2B5EF4-FFF2-40B4-BE49-F238E27FC236}">
                <a16:creationId xmlns:a16="http://schemas.microsoft.com/office/drawing/2014/main" id="{121C4188-77CA-91ED-C00D-A80BBA65B212}"/>
              </a:ext>
            </a:extLst>
          </p:cNvPr>
          <p:cNvSpPr txBox="1"/>
          <p:nvPr/>
        </p:nvSpPr>
        <p:spPr>
          <a:xfrm>
            <a:off x="2778959" y="2051226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A37CB754-18B6-7008-5725-0B3B916D3D8F}"/>
              </a:ext>
            </a:extLst>
          </p:cNvPr>
          <p:cNvSpPr txBox="1"/>
          <p:nvPr/>
        </p:nvSpPr>
        <p:spPr>
          <a:xfrm>
            <a:off x="5846891" y="2617532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D6BDDB1A-2405-23E6-0CE4-D0297FD93282}"/>
              </a:ext>
            </a:extLst>
          </p:cNvPr>
          <p:cNvSpPr txBox="1"/>
          <p:nvPr/>
        </p:nvSpPr>
        <p:spPr>
          <a:xfrm>
            <a:off x="5675829" y="2210911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AEB68EB-8F95-6A4A-E9A7-50E669E74B9F}"/>
              </a:ext>
            </a:extLst>
          </p:cNvPr>
          <p:cNvSpPr txBox="1"/>
          <p:nvPr/>
        </p:nvSpPr>
        <p:spPr>
          <a:xfrm>
            <a:off x="2645560" y="2478032"/>
            <a:ext cx="493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JPA</a:t>
            </a:r>
          </a:p>
        </p:txBody>
      </p:sp>
      <p:pic>
        <p:nvPicPr>
          <p:cNvPr id="76" name="Grafik 75" descr="Ein Bild, das Entwurf, Design enthält.&#10;&#10;Automatisch generierte Beschreibung">
            <a:extLst>
              <a:ext uri="{FF2B5EF4-FFF2-40B4-BE49-F238E27FC236}">
                <a16:creationId xmlns:a16="http://schemas.microsoft.com/office/drawing/2014/main" id="{6B9B8044-DBB6-5456-9616-09EFEA06606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159318" y="5366915"/>
            <a:ext cx="600343" cy="900514"/>
          </a:xfrm>
          <a:prstGeom prst="rect">
            <a:avLst/>
          </a:prstGeom>
        </p:spPr>
      </p:pic>
      <p:cxnSp>
        <p:nvCxnSpPr>
          <p:cNvPr id="78" name="Gerader Verbinder 77">
            <a:extLst>
              <a:ext uri="{FF2B5EF4-FFF2-40B4-BE49-F238E27FC236}">
                <a16:creationId xmlns:a16="http://schemas.microsoft.com/office/drawing/2014/main" id="{05D656B0-1DEE-418D-FA43-C3770DD4D77B}"/>
              </a:ext>
            </a:extLst>
          </p:cNvPr>
          <p:cNvCxnSpPr>
            <a:cxnSpLocks/>
            <a:stCxn id="76" idx="1"/>
            <a:endCxn id="24" idx="3"/>
          </p:cNvCxnSpPr>
          <p:nvPr/>
        </p:nvCxnSpPr>
        <p:spPr>
          <a:xfrm flipH="1" flipV="1">
            <a:off x="5011400" y="5173000"/>
            <a:ext cx="147918" cy="64417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feld 84">
            <a:extLst>
              <a:ext uri="{FF2B5EF4-FFF2-40B4-BE49-F238E27FC236}">
                <a16:creationId xmlns:a16="http://schemas.microsoft.com/office/drawing/2014/main" id="{B3DD5957-66C2-EB50-1A46-F91281E729AE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b="0" i="0" u="none" strike="noStrike" baseline="0" dirty="0">
                <a:latin typeface="ArialMT"/>
              </a:rPr>
              <a:t>https://alistair.cockburn.us/hexagonal-architecture/, </a:t>
            </a:r>
            <a:r>
              <a:rPr lang="en-US" sz="1200" b="1" i="0" u="none" strike="noStrike" baseline="0" dirty="0">
                <a:latin typeface="ArialMT"/>
              </a:rPr>
              <a:t>2005</a:t>
            </a:r>
            <a:endParaRPr lang="de-DE" sz="1200" i="1" baseline="30000" dirty="0"/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ABFF7170-051F-3E54-19BD-ADA3FB9B09A7}"/>
              </a:ext>
            </a:extLst>
          </p:cNvPr>
          <p:cNvSpPr txBox="1"/>
          <p:nvPr/>
        </p:nvSpPr>
        <p:spPr>
          <a:xfrm>
            <a:off x="8431694" y="2363319"/>
            <a:ext cx="2016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Core </a:t>
            </a:r>
            <a:r>
              <a:rPr lang="de-DE" sz="2800" b="1" dirty="0" err="1"/>
              <a:t>Ideas</a:t>
            </a:r>
            <a:endParaRPr lang="de-DE" sz="2800" b="1" dirty="0"/>
          </a:p>
        </p:txBody>
      </p:sp>
      <p:sp>
        <p:nvSpPr>
          <p:cNvPr id="89" name="Textfeld 8">
            <a:extLst>
              <a:ext uri="{FF2B5EF4-FFF2-40B4-BE49-F238E27FC236}">
                <a16:creationId xmlns:a16="http://schemas.microsoft.com/office/drawing/2014/main" id="{16D42750-04B5-C588-41BB-985C6DADA928}"/>
              </a:ext>
            </a:extLst>
          </p:cNvPr>
          <p:cNvSpPr txBox="1"/>
          <p:nvPr/>
        </p:nvSpPr>
        <p:spPr>
          <a:xfrm>
            <a:off x="7044181" y="3070117"/>
            <a:ext cx="471330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Business </a:t>
            </a:r>
            <a:r>
              <a:rPr lang="de-DE" dirty="0" err="1"/>
              <a:t>logic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b="1" dirty="0" err="1"/>
              <a:t>isolated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Changing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effect</a:t>
            </a:r>
            <a:r>
              <a:rPr lang="de-DE" dirty="0"/>
              <a:t> BL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Infrastructure and BL </a:t>
            </a:r>
            <a:r>
              <a:rPr lang="de-DE" dirty="0" err="1"/>
              <a:t>communicate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b="1" dirty="0" err="1"/>
              <a:t>ports</a:t>
            </a:r>
            <a:r>
              <a:rPr lang="de-DE" dirty="0"/>
              <a:t> and </a:t>
            </a:r>
            <a:r>
              <a:rPr lang="de-DE" b="1" dirty="0" err="1"/>
              <a:t>adapters</a:t>
            </a:r>
            <a:r>
              <a:rPr lang="de-DE" dirty="0"/>
              <a:t> (</a:t>
            </a:r>
            <a:r>
              <a:rPr lang="de-DE" dirty="0" err="1"/>
              <a:t>loose</a:t>
            </a:r>
            <a:r>
              <a:rPr lang="de-DE" dirty="0"/>
              <a:t> </a:t>
            </a:r>
            <a:r>
              <a:rPr lang="de-DE" dirty="0" err="1"/>
              <a:t>coupling</a:t>
            </a:r>
            <a:r>
              <a:rPr lang="de-DE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Primary</a:t>
            </a:r>
            <a:r>
              <a:rPr lang="de-DE" dirty="0"/>
              <a:t> (</a:t>
            </a:r>
            <a:r>
              <a:rPr lang="de-DE" dirty="0" err="1"/>
              <a:t>triggers</a:t>
            </a:r>
            <a:r>
              <a:rPr lang="de-DE" dirty="0"/>
              <a:t> an </a:t>
            </a:r>
            <a:r>
              <a:rPr lang="de-DE" dirty="0" err="1"/>
              <a:t>usecase</a:t>
            </a:r>
            <a:r>
              <a:rPr lang="de-DE" dirty="0"/>
              <a:t>) and </a:t>
            </a:r>
            <a:r>
              <a:rPr lang="de-DE" b="1" dirty="0" err="1"/>
              <a:t>Secondary</a:t>
            </a:r>
            <a:r>
              <a:rPr lang="de-DE" dirty="0"/>
              <a:t> </a:t>
            </a:r>
            <a:r>
              <a:rPr lang="de-DE" b="1" dirty="0"/>
              <a:t>Actors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FD408150-9F5D-B8EC-B448-4879B712D4E8}"/>
              </a:ext>
            </a:extLst>
          </p:cNvPr>
          <p:cNvGrpSpPr/>
          <p:nvPr/>
        </p:nvGrpSpPr>
        <p:grpSpPr>
          <a:xfrm>
            <a:off x="674107" y="3610770"/>
            <a:ext cx="1387617" cy="2217185"/>
            <a:chOff x="674107" y="3610770"/>
            <a:chExt cx="1387617" cy="2217185"/>
          </a:xfrm>
        </p:grpSpPr>
        <p:pic>
          <p:nvPicPr>
            <p:cNvPr id="9" name="Grafik 8" descr="Ein Bild, das Menschliches Gesicht, Person, Lächeln, Kleidung enthält.&#10;&#10;Automatisch generierte Beschreibung">
              <a:extLst>
                <a:ext uri="{FF2B5EF4-FFF2-40B4-BE49-F238E27FC236}">
                  <a16:creationId xmlns:a16="http://schemas.microsoft.com/office/drawing/2014/main" id="{22EB442E-D4A6-AF78-7543-1B421C8B01F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56" y="3610770"/>
              <a:ext cx="1377668" cy="1921484"/>
            </a:xfrm>
            <a:prstGeom prst="rect">
              <a:avLst/>
            </a:prstGeom>
          </p:spPr>
        </p:pic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3946C0D7-EDD4-37D3-C8C5-6CFF957ACFFE}"/>
                </a:ext>
              </a:extLst>
            </p:cNvPr>
            <p:cNvSpPr txBox="1"/>
            <p:nvPr/>
          </p:nvSpPr>
          <p:spPr>
            <a:xfrm>
              <a:off x="674107" y="5520178"/>
              <a:ext cx="13685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err="1"/>
                <a:t>Alister</a:t>
              </a:r>
              <a:r>
                <a:rPr lang="de-DE" sz="1400" i="1" dirty="0"/>
                <a:t> Cockburn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42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Ports and Adapters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57267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825F6625-A81E-DD75-4C9A-9FDB58620A0F}"/>
              </a:ext>
            </a:extLst>
          </p:cNvPr>
          <p:cNvGrpSpPr/>
          <p:nvPr/>
        </p:nvGrpSpPr>
        <p:grpSpPr>
          <a:xfrm>
            <a:off x="3071664" y="2060848"/>
            <a:ext cx="4608512" cy="4104456"/>
            <a:chOff x="1127448" y="1700808"/>
            <a:chExt cx="4608512" cy="4104456"/>
          </a:xfrm>
        </p:grpSpPr>
        <p:sp>
          <p:nvSpPr>
            <p:cNvPr id="9" name="Flussdiagramm: Vorbereitung 8">
              <a:extLst>
                <a:ext uri="{FF2B5EF4-FFF2-40B4-BE49-F238E27FC236}">
                  <a16:creationId xmlns:a16="http://schemas.microsoft.com/office/drawing/2014/main" id="{BC4C5F15-F591-8F17-877D-313A18C70BC6}"/>
                </a:ext>
              </a:extLst>
            </p:cNvPr>
            <p:cNvSpPr/>
            <p:nvPr/>
          </p:nvSpPr>
          <p:spPr>
            <a:xfrm>
              <a:off x="1127448" y="1700808"/>
              <a:ext cx="4608512" cy="410445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3" name="Flussdiagramm: Vorbereitung 12">
              <a:extLst>
                <a:ext uri="{FF2B5EF4-FFF2-40B4-BE49-F238E27FC236}">
                  <a16:creationId xmlns:a16="http://schemas.microsoft.com/office/drawing/2014/main" id="{5B2E76C9-F05A-521E-8D87-C67F6388E79C}"/>
                </a:ext>
              </a:extLst>
            </p:cNvPr>
            <p:cNvSpPr/>
            <p:nvPr/>
          </p:nvSpPr>
          <p:spPr>
            <a:xfrm>
              <a:off x="2131367" y="2539095"/>
              <a:ext cx="2600672" cy="2384648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F8612BC3-2F63-98EB-9C23-A2454E7DA3FB}"/>
                </a:ext>
              </a:extLst>
            </p:cNvPr>
            <p:cNvSpPr/>
            <p:nvPr/>
          </p:nvSpPr>
          <p:spPr>
            <a:xfrm rot="1500730">
              <a:off x="1694868" y="2611318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</a:rPr>
                <a:t>REST</a:t>
              </a: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4A9EF9C7-02B3-5A19-B5AD-D802FAA7631A}"/>
                </a:ext>
              </a:extLst>
            </p:cNvPr>
            <p:cNvSpPr/>
            <p:nvPr/>
          </p:nvSpPr>
          <p:spPr>
            <a:xfrm rot="1500730">
              <a:off x="1469324" y="3089178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</a:rPr>
                <a:t>TEST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8663AECE-989B-399C-3B7F-A11A3556B3BE}"/>
                </a:ext>
              </a:extLst>
            </p:cNvPr>
            <p:cNvSpPr/>
            <p:nvPr/>
          </p:nvSpPr>
          <p:spPr>
            <a:xfrm rot="9387003">
              <a:off x="4528650" y="2761767"/>
              <a:ext cx="720908" cy="40011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E747C197-1A7D-CBB2-762E-725B8428FAA1}"/>
                </a:ext>
              </a:extLst>
            </p:cNvPr>
            <p:cNvSpPr/>
            <p:nvPr/>
          </p:nvSpPr>
          <p:spPr>
            <a:xfrm rot="17657145">
              <a:off x="2236417" y="3174483"/>
              <a:ext cx="720908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Port</a:t>
              </a:r>
            </a:p>
          </p:txBody>
        </p:sp>
      </p:grpSp>
      <p:pic>
        <p:nvPicPr>
          <p:cNvPr id="51" name="Grafik 50" descr="Ein Bild, das Entwurf, Design enthält.&#10;&#10;Automatisch generierte Beschreibung">
            <a:extLst>
              <a:ext uri="{FF2B5EF4-FFF2-40B4-BE49-F238E27FC236}">
                <a16:creationId xmlns:a16="http://schemas.microsoft.com/office/drawing/2014/main" id="{F2556346-D19A-025F-FF71-28373EDB99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969361" y="3150255"/>
            <a:ext cx="600343" cy="900514"/>
          </a:xfrm>
          <a:prstGeom prst="rect">
            <a:avLst/>
          </a:prstGeom>
        </p:spPr>
      </p:pic>
      <p:grpSp>
        <p:nvGrpSpPr>
          <p:cNvPr id="52" name="Gruppieren 51">
            <a:extLst>
              <a:ext uri="{FF2B5EF4-FFF2-40B4-BE49-F238E27FC236}">
                <a16:creationId xmlns:a16="http://schemas.microsoft.com/office/drawing/2014/main" id="{ADF5B801-3B51-96D3-FA82-73C3759DD086}"/>
              </a:ext>
            </a:extLst>
          </p:cNvPr>
          <p:cNvGrpSpPr/>
          <p:nvPr/>
        </p:nvGrpSpPr>
        <p:grpSpPr>
          <a:xfrm>
            <a:off x="1745075" y="2328022"/>
            <a:ext cx="1382312" cy="666428"/>
            <a:chOff x="3126202" y="5556775"/>
            <a:chExt cx="1467597" cy="763460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7C969E9B-7E17-29C7-39F4-8CFFAAB68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75DADB7F-2D78-7AEB-C8CC-1D36C2EFD9E5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sp>
        <p:nvSpPr>
          <p:cNvPr id="57" name="Textfeld 56">
            <a:extLst>
              <a:ext uri="{FF2B5EF4-FFF2-40B4-BE49-F238E27FC236}">
                <a16:creationId xmlns:a16="http://schemas.microsoft.com/office/drawing/2014/main" id="{E2A922E3-8DD7-596D-B039-14E867CE317B}"/>
              </a:ext>
            </a:extLst>
          </p:cNvPr>
          <p:cNvSpPr txBox="1"/>
          <p:nvPr/>
        </p:nvSpPr>
        <p:spPr>
          <a:xfrm>
            <a:off x="6586778" y="3130909"/>
            <a:ext cx="493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JPA</a:t>
            </a:r>
          </a:p>
        </p:txBody>
      </p:sp>
      <p:sp>
        <p:nvSpPr>
          <p:cNvPr id="58" name="Zylinder 57">
            <a:extLst>
              <a:ext uri="{FF2B5EF4-FFF2-40B4-BE49-F238E27FC236}">
                <a16:creationId xmlns:a16="http://schemas.microsoft.com/office/drawing/2014/main" id="{C2AC9EE4-355C-D9A9-A969-F926FFC51D4D}"/>
              </a:ext>
            </a:extLst>
          </p:cNvPr>
          <p:cNvSpPr/>
          <p:nvPr/>
        </p:nvSpPr>
        <p:spPr>
          <a:xfrm>
            <a:off x="8419200" y="2410653"/>
            <a:ext cx="1375439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Postgres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CB15F644-9F8E-766C-2536-99CD8E43862E}"/>
              </a:ext>
            </a:extLst>
          </p:cNvPr>
          <p:cNvSpPr/>
          <p:nvPr/>
        </p:nvSpPr>
        <p:spPr>
          <a:xfrm rot="4021645">
            <a:off x="5798431" y="3448685"/>
            <a:ext cx="703709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Port</a:t>
            </a:r>
          </a:p>
        </p:txBody>
      </p:sp>
      <p:cxnSp>
        <p:nvCxnSpPr>
          <p:cNvPr id="63" name="Gerader Verbinder 62">
            <a:extLst>
              <a:ext uri="{FF2B5EF4-FFF2-40B4-BE49-F238E27FC236}">
                <a16:creationId xmlns:a16="http://schemas.microsoft.com/office/drawing/2014/main" id="{CB583A4D-9022-FABB-6892-6B5BF0E262F0}"/>
              </a:ext>
            </a:extLst>
          </p:cNvPr>
          <p:cNvCxnSpPr>
            <a:cxnSpLocks/>
            <a:stCxn id="51" idx="3"/>
            <a:endCxn id="37" idx="1"/>
          </p:cNvCxnSpPr>
          <p:nvPr/>
        </p:nvCxnSpPr>
        <p:spPr>
          <a:xfrm flipV="1">
            <a:off x="2569704" y="3496869"/>
            <a:ext cx="877640" cy="10364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>
            <a:extLst>
              <a:ext uri="{FF2B5EF4-FFF2-40B4-BE49-F238E27FC236}">
                <a16:creationId xmlns:a16="http://schemas.microsoft.com/office/drawing/2014/main" id="{DEFFA713-2BA9-04BD-8199-98194C273595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3127387" y="2636912"/>
            <a:ext cx="545501" cy="382097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F483920F-D081-FB8B-DCCC-04CC8A3E4C7E}"/>
              </a:ext>
            </a:extLst>
          </p:cNvPr>
          <p:cNvCxnSpPr>
            <a:cxnSpLocks/>
            <a:stCxn id="41" idx="1"/>
            <a:endCxn id="58" idx="2"/>
          </p:cNvCxnSpPr>
          <p:nvPr/>
        </p:nvCxnSpPr>
        <p:spPr>
          <a:xfrm flipV="1">
            <a:off x="7163753" y="2728729"/>
            <a:ext cx="1255447" cy="44911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feld 8">
            <a:extLst>
              <a:ext uri="{FF2B5EF4-FFF2-40B4-BE49-F238E27FC236}">
                <a16:creationId xmlns:a16="http://schemas.microsoft.com/office/drawing/2014/main" id="{CE665FD7-E4ED-E45B-1D7C-F9AA703564DD}"/>
              </a:ext>
            </a:extLst>
          </p:cNvPr>
          <p:cNvSpPr txBox="1"/>
          <p:nvPr/>
        </p:nvSpPr>
        <p:spPr>
          <a:xfrm>
            <a:off x="1745075" y="1120119"/>
            <a:ext cx="84249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b="1" dirty="0" err="1"/>
              <a:t>UseCase</a:t>
            </a:r>
            <a:r>
              <a:rPr lang="de-DE" sz="2800" b="1" dirty="0"/>
              <a:t> : </a:t>
            </a:r>
            <a:r>
              <a:rPr lang="de-DE" sz="2800" dirty="0"/>
              <a:t>Search </a:t>
            </a:r>
            <a:r>
              <a:rPr lang="de-DE" sz="2800" dirty="0" err="1"/>
              <a:t>for</a:t>
            </a:r>
            <a:r>
              <a:rPr lang="de-DE" sz="2800" dirty="0"/>
              <a:t> </a:t>
            </a:r>
            <a:r>
              <a:rPr lang="de-DE" sz="2800" dirty="0" err="1"/>
              <a:t>molecule</a:t>
            </a:r>
            <a:r>
              <a:rPr lang="de-DE" sz="2800" dirty="0"/>
              <a:t> </a:t>
            </a:r>
            <a:r>
              <a:rPr lang="de-DE" sz="2800" dirty="0" err="1"/>
              <a:t>with</a:t>
            </a:r>
            <a:r>
              <a:rPr lang="de-DE" sz="2800" dirty="0"/>
              <a:t> </a:t>
            </a:r>
            <a:r>
              <a:rPr lang="de-DE" sz="2800" dirty="0" err="1"/>
              <a:t>substructure</a:t>
            </a:r>
            <a:r>
              <a:rPr lang="de-DE" sz="2800" dirty="0"/>
              <a:t> </a:t>
            </a:r>
            <a:r>
              <a:rPr lang="de-DE" sz="2800" dirty="0" err="1"/>
              <a:t>search</a:t>
            </a:r>
            <a:endParaRPr lang="de-DE" sz="2800" dirty="0"/>
          </a:p>
          <a:p>
            <a:endParaRPr lang="de-DE" sz="2800" dirty="0"/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403F7367-C4B8-6D54-B6BE-D3AAF016FF38}"/>
              </a:ext>
            </a:extLst>
          </p:cNvPr>
          <p:cNvSpPr/>
          <p:nvPr/>
        </p:nvSpPr>
        <p:spPr>
          <a:xfrm>
            <a:off x="4707836" y="4467221"/>
            <a:ext cx="1446146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UseCase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36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Ports and Adapters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860704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825F6625-A81E-DD75-4C9A-9FDB58620A0F}"/>
              </a:ext>
            </a:extLst>
          </p:cNvPr>
          <p:cNvGrpSpPr/>
          <p:nvPr/>
        </p:nvGrpSpPr>
        <p:grpSpPr>
          <a:xfrm>
            <a:off x="2381132" y="2060848"/>
            <a:ext cx="5299044" cy="4104456"/>
            <a:chOff x="436916" y="1700808"/>
            <a:chExt cx="5299044" cy="4104456"/>
          </a:xfrm>
        </p:grpSpPr>
        <p:sp>
          <p:nvSpPr>
            <p:cNvPr id="9" name="Flussdiagramm: Vorbereitung 8">
              <a:extLst>
                <a:ext uri="{FF2B5EF4-FFF2-40B4-BE49-F238E27FC236}">
                  <a16:creationId xmlns:a16="http://schemas.microsoft.com/office/drawing/2014/main" id="{BC4C5F15-F591-8F17-877D-313A18C70BC6}"/>
                </a:ext>
              </a:extLst>
            </p:cNvPr>
            <p:cNvSpPr/>
            <p:nvPr/>
          </p:nvSpPr>
          <p:spPr>
            <a:xfrm>
              <a:off x="1127448" y="1700808"/>
              <a:ext cx="4608512" cy="410445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3" name="Flussdiagramm: Vorbereitung 12">
              <a:extLst>
                <a:ext uri="{FF2B5EF4-FFF2-40B4-BE49-F238E27FC236}">
                  <a16:creationId xmlns:a16="http://schemas.microsoft.com/office/drawing/2014/main" id="{5B2E76C9-F05A-521E-8D87-C67F6388E79C}"/>
                </a:ext>
              </a:extLst>
            </p:cNvPr>
            <p:cNvSpPr/>
            <p:nvPr/>
          </p:nvSpPr>
          <p:spPr>
            <a:xfrm>
              <a:off x="2131367" y="2539095"/>
              <a:ext cx="2600672" cy="2384648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F8612BC3-2F63-98EB-9C23-A2454E7DA3FB}"/>
                </a:ext>
              </a:extLst>
            </p:cNvPr>
            <p:cNvSpPr/>
            <p:nvPr/>
          </p:nvSpPr>
          <p:spPr>
            <a:xfrm rot="1500730">
              <a:off x="969625" y="2260016"/>
              <a:ext cx="1148727" cy="338554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800" b="1" dirty="0">
                  <a:solidFill>
                    <a:schemeClr val="bg1"/>
                  </a:solidFill>
                </a:rPr>
                <a:t>&lt;&lt; REST &gt;&gt;</a:t>
              </a:r>
            </a:p>
            <a:p>
              <a:pPr algn="ctr"/>
              <a:r>
                <a:rPr lang="de-DE" sz="800" b="1" dirty="0" err="1">
                  <a:solidFill>
                    <a:schemeClr val="bg1"/>
                  </a:solidFill>
                </a:rPr>
                <a:t>MoleculeSearch</a:t>
              </a:r>
              <a:endParaRPr lang="de-DE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4A9EF9C7-02B3-5A19-B5AD-D802FAA7631A}"/>
                </a:ext>
              </a:extLst>
            </p:cNvPr>
            <p:cNvSpPr/>
            <p:nvPr/>
          </p:nvSpPr>
          <p:spPr>
            <a:xfrm rot="1500730">
              <a:off x="436916" y="2850176"/>
              <a:ext cx="1404728" cy="553998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</a:rPr>
                <a:t>&lt;&lt; </a:t>
              </a:r>
              <a:r>
                <a:rPr lang="de-DE" sz="1000" b="1" dirty="0" err="1">
                  <a:solidFill>
                    <a:schemeClr val="bg1"/>
                  </a:solidFill>
                </a:rPr>
                <a:t>Junit</a:t>
              </a:r>
              <a:r>
                <a:rPr lang="de-DE" sz="1000" b="1" dirty="0">
                  <a:solidFill>
                    <a:schemeClr val="bg1"/>
                  </a:solidFill>
                </a:rPr>
                <a:t> &gt;&gt;</a:t>
              </a:r>
            </a:p>
            <a:p>
              <a:pPr algn="ctr"/>
              <a:r>
                <a:rPr lang="de-DE" sz="1000" b="1" dirty="0" err="1">
                  <a:solidFill>
                    <a:schemeClr val="bg1"/>
                  </a:solidFill>
                </a:rPr>
                <a:t>MoleculeSearchServiceTest</a:t>
              </a:r>
              <a:endParaRPr lang="de-DE" sz="1000" b="1" dirty="0">
                <a:solidFill>
                  <a:schemeClr val="bg1"/>
                </a:solidFill>
              </a:endParaRP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E747C197-1A7D-CBB2-762E-725B8428FAA1}"/>
                </a:ext>
              </a:extLst>
            </p:cNvPr>
            <p:cNvSpPr/>
            <p:nvPr/>
          </p:nvSpPr>
          <p:spPr>
            <a:xfrm rot="17657145">
              <a:off x="1983636" y="3050563"/>
              <a:ext cx="1338297" cy="40011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1000" b="1" dirty="0">
                  <a:solidFill>
                    <a:schemeClr val="accent3">
                      <a:lumMod val="75000"/>
                    </a:schemeClr>
                  </a:solidFill>
                </a:rPr>
                <a:t>&lt;&lt; Interface &gt;&gt;</a:t>
              </a:r>
            </a:p>
            <a:p>
              <a:pPr algn="ctr"/>
              <a:r>
                <a:rPr lang="de-DE" sz="1000" b="1" dirty="0" err="1">
                  <a:solidFill>
                    <a:schemeClr val="accent3">
                      <a:lumMod val="75000"/>
                    </a:schemeClr>
                  </a:solidFill>
                </a:rPr>
                <a:t>MoleculeSearchPort</a:t>
              </a:r>
              <a:endParaRPr lang="de-DE" sz="1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pic>
        <p:nvPicPr>
          <p:cNvPr id="51" name="Grafik 50" descr="Ein Bild, das Entwurf, Design enthält.&#10;&#10;Automatisch generierte Beschreibung">
            <a:extLst>
              <a:ext uri="{FF2B5EF4-FFF2-40B4-BE49-F238E27FC236}">
                <a16:creationId xmlns:a16="http://schemas.microsoft.com/office/drawing/2014/main" id="{F2556346-D19A-025F-FF71-28373EDB99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30471" y="2838123"/>
            <a:ext cx="600343" cy="900514"/>
          </a:xfrm>
          <a:prstGeom prst="rect">
            <a:avLst/>
          </a:prstGeom>
        </p:spPr>
      </p:pic>
      <p:grpSp>
        <p:nvGrpSpPr>
          <p:cNvPr id="52" name="Gruppieren 51">
            <a:extLst>
              <a:ext uri="{FF2B5EF4-FFF2-40B4-BE49-F238E27FC236}">
                <a16:creationId xmlns:a16="http://schemas.microsoft.com/office/drawing/2014/main" id="{ADF5B801-3B51-96D3-FA82-73C3759DD086}"/>
              </a:ext>
            </a:extLst>
          </p:cNvPr>
          <p:cNvGrpSpPr/>
          <p:nvPr/>
        </p:nvGrpSpPr>
        <p:grpSpPr>
          <a:xfrm>
            <a:off x="715063" y="1849045"/>
            <a:ext cx="1382312" cy="666428"/>
            <a:chOff x="3126202" y="5556775"/>
            <a:chExt cx="1467597" cy="763460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7C969E9B-7E17-29C7-39F4-8CFFAAB68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75DADB7F-2D78-7AEB-C8CC-1D36C2EFD9E5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sp>
        <p:nvSpPr>
          <p:cNvPr id="58" name="Zylinder 57">
            <a:extLst>
              <a:ext uri="{FF2B5EF4-FFF2-40B4-BE49-F238E27FC236}">
                <a16:creationId xmlns:a16="http://schemas.microsoft.com/office/drawing/2014/main" id="{C2AC9EE4-355C-D9A9-A969-F926FFC51D4D}"/>
              </a:ext>
            </a:extLst>
          </p:cNvPr>
          <p:cNvSpPr/>
          <p:nvPr/>
        </p:nvSpPr>
        <p:spPr>
          <a:xfrm>
            <a:off x="8710188" y="2053335"/>
            <a:ext cx="1375439" cy="63615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Postgres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CB15F644-9F8E-766C-2536-99CD8E43862E}"/>
              </a:ext>
            </a:extLst>
          </p:cNvPr>
          <p:cNvSpPr/>
          <p:nvPr/>
        </p:nvSpPr>
        <p:spPr>
          <a:xfrm rot="4021645">
            <a:off x="5572687" y="3381613"/>
            <a:ext cx="1110148" cy="55399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b="1" dirty="0">
                <a:solidFill>
                  <a:schemeClr val="accent3">
                    <a:lumMod val="75000"/>
                  </a:schemeClr>
                </a:solidFill>
              </a:rPr>
              <a:t>&lt;&lt; Interface &gt;&gt;</a:t>
            </a:r>
          </a:p>
          <a:p>
            <a:pPr algn="ctr"/>
            <a:r>
              <a:rPr lang="de-DE" sz="1000" b="1" dirty="0" err="1">
                <a:solidFill>
                  <a:schemeClr val="accent3">
                    <a:lumMod val="75000"/>
                  </a:schemeClr>
                </a:solidFill>
              </a:rPr>
              <a:t>MolecularSearchRepositoryPort</a:t>
            </a:r>
            <a:endParaRPr lang="de-DE" sz="1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63" name="Gerader Verbinder 62">
            <a:extLst>
              <a:ext uri="{FF2B5EF4-FFF2-40B4-BE49-F238E27FC236}">
                <a16:creationId xmlns:a16="http://schemas.microsoft.com/office/drawing/2014/main" id="{CB583A4D-9022-FABB-6892-6B5BF0E262F0}"/>
              </a:ext>
            </a:extLst>
          </p:cNvPr>
          <p:cNvCxnSpPr>
            <a:cxnSpLocks/>
            <a:stCxn id="51" idx="3"/>
            <a:endCxn id="37" idx="1"/>
          </p:cNvCxnSpPr>
          <p:nvPr/>
        </p:nvCxnSpPr>
        <p:spPr>
          <a:xfrm flipV="1">
            <a:off x="1630814" y="3190248"/>
            <a:ext cx="816187" cy="9813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>
            <a:extLst>
              <a:ext uri="{FF2B5EF4-FFF2-40B4-BE49-F238E27FC236}">
                <a16:creationId xmlns:a16="http://schemas.microsoft.com/office/drawing/2014/main" id="{DEFFA713-2BA9-04BD-8199-98194C273595}"/>
              </a:ext>
            </a:extLst>
          </p:cNvPr>
          <p:cNvCxnSpPr>
            <a:cxnSpLocks/>
            <a:stCxn id="55" idx="3"/>
            <a:endCxn id="35" idx="1"/>
          </p:cNvCxnSpPr>
          <p:nvPr/>
        </p:nvCxnSpPr>
        <p:spPr>
          <a:xfrm>
            <a:off x="1613028" y="2080038"/>
            <a:ext cx="1354678" cy="46644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F483920F-D081-FB8B-DCCC-04CC8A3E4C7E}"/>
              </a:ext>
            </a:extLst>
          </p:cNvPr>
          <p:cNvCxnSpPr>
            <a:cxnSpLocks/>
            <a:stCxn id="6" idx="0"/>
            <a:endCxn id="58" idx="2"/>
          </p:cNvCxnSpPr>
          <p:nvPr/>
        </p:nvCxnSpPr>
        <p:spPr>
          <a:xfrm flipV="1">
            <a:off x="7525310" y="2371411"/>
            <a:ext cx="1184878" cy="61197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feld 8">
            <a:extLst>
              <a:ext uri="{FF2B5EF4-FFF2-40B4-BE49-F238E27FC236}">
                <a16:creationId xmlns:a16="http://schemas.microsoft.com/office/drawing/2014/main" id="{CE665FD7-E4ED-E45B-1D7C-F9AA703564DD}"/>
              </a:ext>
            </a:extLst>
          </p:cNvPr>
          <p:cNvSpPr txBox="1"/>
          <p:nvPr/>
        </p:nvSpPr>
        <p:spPr>
          <a:xfrm>
            <a:off x="1745075" y="1120119"/>
            <a:ext cx="84249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b="1" dirty="0" err="1"/>
              <a:t>UseCase</a:t>
            </a:r>
            <a:r>
              <a:rPr lang="de-DE" sz="2800" b="1" dirty="0"/>
              <a:t> : </a:t>
            </a:r>
            <a:r>
              <a:rPr lang="de-DE" sz="2800" dirty="0"/>
              <a:t>Search </a:t>
            </a:r>
            <a:r>
              <a:rPr lang="de-DE" sz="2800" dirty="0" err="1"/>
              <a:t>for</a:t>
            </a:r>
            <a:r>
              <a:rPr lang="de-DE" sz="2800" dirty="0"/>
              <a:t> </a:t>
            </a:r>
            <a:r>
              <a:rPr lang="de-DE" sz="2800" dirty="0" err="1"/>
              <a:t>molecule</a:t>
            </a:r>
            <a:r>
              <a:rPr lang="de-DE" sz="2800" dirty="0"/>
              <a:t> </a:t>
            </a:r>
            <a:r>
              <a:rPr lang="de-DE" sz="2800" dirty="0" err="1"/>
              <a:t>with</a:t>
            </a:r>
            <a:r>
              <a:rPr lang="de-DE" sz="2800" dirty="0"/>
              <a:t> </a:t>
            </a:r>
            <a:r>
              <a:rPr lang="de-DE" sz="2800" dirty="0" err="1"/>
              <a:t>substructure</a:t>
            </a:r>
            <a:r>
              <a:rPr lang="de-DE" sz="2800" dirty="0"/>
              <a:t> </a:t>
            </a:r>
            <a:r>
              <a:rPr lang="de-DE" sz="2800" dirty="0" err="1"/>
              <a:t>search</a:t>
            </a:r>
            <a:endParaRPr lang="de-DE" sz="2800" dirty="0"/>
          </a:p>
          <a:p>
            <a:endParaRPr lang="de-DE" sz="2800" dirty="0"/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403F7367-C4B8-6D54-B6BE-D3AAF016FF38}"/>
              </a:ext>
            </a:extLst>
          </p:cNvPr>
          <p:cNvSpPr/>
          <p:nvPr/>
        </p:nvSpPr>
        <p:spPr>
          <a:xfrm>
            <a:off x="4599036" y="4443185"/>
            <a:ext cx="1512168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b="1" dirty="0">
                <a:solidFill>
                  <a:schemeClr val="accent3">
                    <a:lumMod val="75000"/>
                  </a:schemeClr>
                </a:solidFill>
              </a:rPr>
              <a:t>&lt;&lt; </a:t>
            </a:r>
            <a:r>
              <a:rPr lang="de-DE" sz="1000" b="1" dirty="0" err="1">
                <a:solidFill>
                  <a:schemeClr val="accent3">
                    <a:lumMod val="75000"/>
                  </a:schemeClr>
                </a:solidFill>
              </a:rPr>
              <a:t>class</a:t>
            </a:r>
            <a:r>
              <a:rPr lang="de-DE" sz="1000" b="1" dirty="0">
                <a:solidFill>
                  <a:schemeClr val="accent3">
                    <a:lumMod val="75000"/>
                  </a:schemeClr>
                </a:solidFill>
              </a:rPr>
              <a:t> &gt;&gt;</a:t>
            </a:r>
          </a:p>
          <a:p>
            <a:pPr algn="ctr"/>
            <a:r>
              <a:rPr lang="de-DE" sz="1000" b="1" dirty="0" err="1">
                <a:solidFill>
                  <a:schemeClr val="accent3">
                    <a:lumMod val="75000"/>
                  </a:schemeClr>
                </a:solidFill>
              </a:rPr>
              <a:t>MolecularSearchUseCase</a:t>
            </a:r>
            <a:endParaRPr lang="de-DE" sz="1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06787B6-D758-FE32-1B8C-1F147C40D98F}"/>
              </a:ext>
            </a:extLst>
          </p:cNvPr>
          <p:cNvSpPr/>
          <p:nvPr/>
        </p:nvSpPr>
        <p:spPr>
          <a:xfrm rot="3960633">
            <a:off x="6420882" y="2793643"/>
            <a:ext cx="1624629" cy="639463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E2A922E3-8DD7-596D-B039-14E867CE317B}"/>
              </a:ext>
            </a:extLst>
          </p:cNvPr>
          <p:cNvSpPr txBox="1"/>
          <p:nvPr/>
        </p:nvSpPr>
        <p:spPr>
          <a:xfrm rot="3944417">
            <a:off x="6467587" y="2889627"/>
            <a:ext cx="1623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/>
                </a:solidFill>
              </a:rPr>
              <a:t>&lt;&lt;Class&gt;&gt;</a:t>
            </a:r>
          </a:p>
          <a:p>
            <a:pPr algn="ctr"/>
            <a:r>
              <a:rPr lang="de-DE" sz="1200" dirty="0" err="1">
                <a:solidFill>
                  <a:schemeClr val="bg1"/>
                </a:solidFill>
              </a:rPr>
              <a:t>MoleculeSearchService</a:t>
            </a:r>
            <a:endParaRPr lang="de-DE" sz="1200" dirty="0">
              <a:solidFill>
                <a:schemeClr val="bg1"/>
              </a:solidFill>
            </a:endParaRP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05937E7-AF15-DF1E-0DBF-0C0573037D0F}"/>
              </a:ext>
            </a:extLst>
          </p:cNvPr>
          <p:cNvCxnSpPr>
            <a:stCxn id="84" idx="0"/>
            <a:endCxn id="49" idx="2"/>
          </p:cNvCxnSpPr>
          <p:nvPr/>
        </p:nvCxnSpPr>
        <p:spPr>
          <a:xfrm flipH="1" flipV="1">
            <a:off x="4779352" y="3692938"/>
            <a:ext cx="575768" cy="75024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EA06200-01D5-187A-EF4F-D95B2F8FC9D8}"/>
              </a:ext>
            </a:extLst>
          </p:cNvPr>
          <p:cNvCxnSpPr>
            <a:stCxn id="84" idx="0"/>
            <a:endCxn id="61" idx="2"/>
          </p:cNvCxnSpPr>
          <p:nvPr/>
        </p:nvCxnSpPr>
        <p:spPr>
          <a:xfrm flipV="1">
            <a:off x="5355120" y="3766722"/>
            <a:ext cx="517610" cy="676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E9A0A76D-7865-0E09-9C60-3E9A32DEED7F}"/>
              </a:ext>
            </a:extLst>
          </p:cNvPr>
          <p:cNvSpPr txBox="1"/>
          <p:nvPr/>
        </p:nvSpPr>
        <p:spPr>
          <a:xfrm>
            <a:off x="4540878" y="4068061"/>
            <a:ext cx="6815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/>
              <a:t>implements</a:t>
            </a:r>
            <a:endParaRPr lang="de-DE" sz="8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4205751-D8E5-CA52-2606-4BCE4D990F56}"/>
              </a:ext>
            </a:extLst>
          </p:cNvPr>
          <p:cNvSpPr txBox="1"/>
          <p:nvPr/>
        </p:nvSpPr>
        <p:spPr>
          <a:xfrm>
            <a:off x="5537768" y="4049862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/>
              <a:t>uses</a:t>
            </a:r>
            <a:endParaRPr lang="de-DE" sz="800" dirty="0"/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27F5E103-EC0A-F3DA-5EB4-37D97AC73D3D}"/>
              </a:ext>
            </a:extLst>
          </p:cNvPr>
          <p:cNvCxnSpPr>
            <a:cxnSpLocks/>
            <a:stCxn id="35" idx="3"/>
            <a:endCxn id="49" idx="0"/>
          </p:cNvCxnSpPr>
          <p:nvPr/>
        </p:nvCxnSpPr>
        <p:spPr>
          <a:xfrm>
            <a:off x="4008703" y="3032180"/>
            <a:ext cx="405946" cy="496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CB2233B-B108-F256-EFC2-2BCC716D314F}"/>
              </a:ext>
            </a:extLst>
          </p:cNvPr>
          <p:cNvCxnSpPr>
            <a:cxnSpLocks/>
            <a:stCxn id="37" idx="3"/>
            <a:endCxn id="49" idx="0"/>
          </p:cNvCxnSpPr>
          <p:nvPr/>
        </p:nvCxnSpPr>
        <p:spPr>
          <a:xfrm flipV="1">
            <a:off x="3719991" y="3528377"/>
            <a:ext cx="694658" cy="255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C1B044A7-4A06-81D5-6C93-6D56C21DAF67}"/>
              </a:ext>
            </a:extLst>
          </p:cNvPr>
          <p:cNvSpPr txBox="1"/>
          <p:nvPr/>
        </p:nvSpPr>
        <p:spPr>
          <a:xfrm>
            <a:off x="3834155" y="3324823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/>
              <a:t>uses</a:t>
            </a:r>
            <a:endParaRPr lang="de-DE" sz="800" dirty="0"/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0CCCC5-B2E3-BAC6-B6CA-3D8F789D67F8}"/>
              </a:ext>
            </a:extLst>
          </p:cNvPr>
          <p:cNvCxnSpPr>
            <a:cxnSpLocks/>
            <a:stCxn id="6" idx="2"/>
            <a:endCxn id="61" idx="0"/>
          </p:cNvCxnSpPr>
          <p:nvPr/>
        </p:nvCxnSpPr>
        <p:spPr>
          <a:xfrm flipH="1">
            <a:off x="6382792" y="3243368"/>
            <a:ext cx="558292" cy="30713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9B106C5E-7BDB-996F-378C-7338A8F0DFA4}"/>
              </a:ext>
            </a:extLst>
          </p:cNvPr>
          <p:cNvSpPr txBox="1"/>
          <p:nvPr/>
        </p:nvSpPr>
        <p:spPr>
          <a:xfrm>
            <a:off x="6453778" y="3475372"/>
            <a:ext cx="6815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/>
              <a:t>implements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2895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Ports and Adapters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93271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23E11B9-576B-FEEB-F429-069C11694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71" y="1412776"/>
            <a:ext cx="5719759" cy="2856208"/>
          </a:xfrm>
          <a:prstGeom prst="rect">
            <a:avLst/>
          </a:prstGeom>
        </p:spPr>
      </p:pic>
      <p:sp>
        <p:nvSpPr>
          <p:cNvPr id="15" name="Textfeld 8">
            <a:extLst>
              <a:ext uri="{FF2B5EF4-FFF2-40B4-BE49-F238E27FC236}">
                <a16:creationId xmlns:a16="http://schemas.microsoft.com/office/drawing/2014/main" id="{68C90412-964D-021B-3ED9-FA6A8C03BE9D}"/>
              </a:ext>
            </a:extLst>
          </p:cNvPr>
          <p:cNvSpPr txBox="1"/>
          <p:nvPr/>
        </p:nvSpPr>
        <p:spPr>
          <a:xfrm>
            <a:off x="263352" y="1043444"/>
            <a:ext cx="5285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err="1"/>
              <a:t>Adaper</a:t>
            </a:r>
            <a:r>
              <a:rPr lang="de-DE" b="1" dirty="0"/>
              <a:t> – </a:t>
            </a:r>
            <a:r>
              <a:rPr lang="de-DE" b="1" dirty="0" err="1"/>
              <a:t>Junit</a:t>
            </a:r>
            <a:r>
              <a:rPr lang="de-DE" b="1" dirty="0"/>
              <a:t> Test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299BDE4-2D3B-3B3E-9AAF-E8AD6ABE7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169" y="1412776"/>
            <a:ext cx="5624838" cy="4615450"/>
          </a:xfrm>
          <a:prstGeom prst="rect">
            <a:avLst/>
          </a:prstGeom>
        </p:spPr>
      </p:pic>
      <p:sp>
        <p:nvSpPr>
          <p:cNvPr id="16" name="Textfeld 8">
            <a:extLst>
              <a:ext uri="{FF2B5EF4-FFF2-40B4-BE49-F238E27FC236}">
                <a16:creationId xmlns:a16="http://schemas.microsoft.com/office/drawing/2014/main" id="{FF4D4682-C8CD-13C9-EF38-8A035205D485}"/>
              </a:ext>
            </a:extLst>
          </p:cNvPr>
          <p:cNvSpPr txBox="1"/>
          <p:nvPr/>
        </p:nvSpPr>
        <p:spPr>
          <a:xfrm>
            <a:off x="6096000" y="1043444"/>
            <a:ext cx="5237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err="1"/>
              <a:t>Adaper</a:t>
            </a:r>
            <a:r>
              <a:rPr lang="de-DE" b="1" dirty="0"/>
              <a:t> – REST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Freihand 18">
                <a:extLst>
                  <a:ext uri="{FF2B5EF4-FFF2-40B4-BE49-F238E27FC236}">
                    <a16:creationId xmlns:a16="http://schemas.microsoft.com/office/drawing/2014/main" id="{6115A66D-43F2-D958-7725-95BD10266F29}"/>
                  </a:ext>
                </a:extLst>
              </p14:cNvPr>
              <p14:cNvContentPartPr/>
              <p14:nvPr/>
            </p14:nvContentPartPr>
            <p14:xfrm flipV="1">
              <a:off x="623392" y="2293557"/>
              <a:ext cx="2553275" cy="80371"/>
            </p14:xfrm>
          </p:contentPart>
        </mc:Choice>
        <mc:Fallback xmlns="">
          <p:pic>
            <p:nvPicPr>
              <p:cNvPr id="19" name="Freihand 18">
                <a:extLst>
                  <a:ext uri="{FF2B5EF4-FFF2-40B4-BE49-F238E27FC236}">
                    <a16:creationId xmlns:a16="http://schemas.microsoft.com/office/drawing/2014/main" id="{6115A66D-43F2-D958-7725-95BD10266F2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605391" y="2275897"/>
                <a:ext cx="2588917" cy="1160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Freihand 19">
                <a:extLst>
                  <a:ext uri="{FF2B5EF4-FFF2-40B4-BE49-F238E27FC236}">
                    <a16:creationId xmlns:a16="http://schemas.microsoft.com/office/drawing/2014/main" id="{D877507E-CC36-7F5B-5042-017AE7A62E58}"/>
                  </a:ext>
                </a:extLst>
              </p14:cNvPr>
              <p14:cNvContentPartPr/>
              <p14:nvPr/>
            </p14:nvContentPartPr>
            <p14:xfrm>
              <a:off x="6187568" y="2261719"/>
              <a:ext cx="2368440" cy="32040"/>
            </p14:xfrm>
          </p:contentPart>
        </mc:Choice>
        <mc:Fallback xmlns="">
          <p:pic>
            <p:nvPicPr>
              <p:cNvPr id="20" name="Freihand 19">
                <a:extLst>
                  <a:ext uri="{FF2B5EF4-FFF2-40B4-BE49-F238E27FC236}">
                    <a16:creationId xmlns:a16="http://schemas.microsoft.com/office/drawing/2014/main" id="{D877507E-CC36-7F5B-5042-017AE7A62E5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928" y="2244079"/>
                <a:ext cx="240408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Freihand 20">
                <a:extLst>
                  <a:ext uri="{FF2B5EF4-FFF2-40B4-BE49-F238E27FC236}">
                    <a16:creationId xmlns:a16="http://schemas.microsoft.com/office/drawing/2014/main" id="{D76E00FF-8481-7718-55A2-732F69458AA9}"/>
                  </a:ext>
                </a:extLst>
              </p14:cNvPr>
              <p14:cNvContentPartPr/>
              <p14:nvPr/>
            </p14:nvContentPartPr>
            <p14:xfrm>
              <a:off x="2849179" y="2793000"/>
              <a:ext cx="2763446" cy="46141"/>
            </p14:xfrm>
          </p:contentPart>
        </mc:Choice>
        <mc:Fallback xmlns="">
          <p:pic>
            <p:nvPicPr>
              <p:cNvPr id="21" name="Freihand 20">
                <a:extLst>
                  <a:ext uri="{FF2B5EF4-FFF2-40B4-BE49-F238E27FC236}">
                    <a16:creationId xmlns:a16="http://schemas.microsoft.com/office/drawing/2014/main" id="{D76E00FF-8481-7718-55A2-732F69458AA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31178" y="2774976"/>
                <a:ext cx="2799087" cy="818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Freihand 21">
                <a:extLst>
                  <a:ext uri="{FF2B5EF4-FFF2-40B4-BE49-F238E27FC236}">
                    <a16:creationId xmlns:a16="http://schemas.microsoft.com/office/drawing/2014/main" id="{B15C446F-452A-C928-1134-098F8867CF9E}"/>
                  </a:ext>
                </a:extLst>
              </p14:cNvPr>
              <p14:cNvContentPartPr/>
              <p14:nvPr/>
            </p14:nvContentPartPr>
            <p14:xfrm>
              <a:off x="8184232" y="5229200"/>
              <a:ext cx="2774160" cy="56520"/>
            </p14:xfrm>
          </p:contentPart>
        </mc:Choice>
        <mc:Fallback xmlns="">
          <p:pic>
            <p:nvPicPr>
              <p:cNvPr id="22" name="Freihand 21">
                <a:extLst>
                  <a:ext uri="{FF2B5EF4-FFF2-40B4-BE49-F238E27FC236}">
                    <a16:creationId xmlns:a16="http://schemas.microsoft.com/office/drawing/2014/main" id="{B15C446F-452A-C928-1134-098F8867CF9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6232" y="5211200"/>
                <a:ext cx="2809800" cy="921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feld 1">
            <a:extLst>
              <a:ext uri="{FF2B5EF4-FFF2-40B4-BE49-F238E27FC236}">
                <a16:creationId xmlns:a16="http://schemas.microsoft.com/office/drawing/2014/main" id="{DE711C29-3AEE-C14B-BE92-64EAD0724B70}"/>
              </a:ext>
            </a:extLst>
          </p:cNvPr>
          <p:cNvSpPr txBox="1"/>
          <p:nvPr/>
        </p:nvSpPr>
        <p:spPr>
          <a:xfrm>
            <a:off x="3065748" y="4369735"/>
            <a:ext cx="20162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It‘s</a:t>
            </a:r>
            <a:r>
              <a:rPr lang="de-DE" sz="1400" dirty="0"/>
              <a:t> </a:t>
            </a:r>
            <a:r>
              <a:rPr lang="de-DE" sz="1400" dirty="0" err="1"/>
              <a:t>me</a:t>
            </a:r>
            <a:r>
              <a:rPr lang="de-DE" sz="1400" dirty="0"/>
              <a:t> </a:t>
            </a:r>
            <a:r>
              <a:rPr lang="de-DE" sz="1400" dirty="0" err="1"/>
              <a:t>again</a:t>
            </a:r>
            <a:r>
              <a:rPr lang="de-DE" sz="1400" dirty="0"/>
              <a:t>. </a:t>
            </a:r>
          </a:p>
          <a:p>
            <a:pPr algn="ctr"/>
            <a:endParaRPr lang="de-DE" sz="1400" dirty="0"/>
          </a:p>
          <a:p>
            <a:pPr algn="ctr"/>
            <a:r>
              <a:rPr lang="de-DE" sz="1400" dirty="0"/>
              <a:t>Still </a:t>
            </a:r>
            <a:r>
              <a:rPr lang="de-DE" sz="1400" dirty="0" err="1"/>
              <a:t>thinking</a:t>
            </a:r>
            <a:r>
              <a:rPr lang="de-DE" sz="1400" dirty="0"/>
              <a:t> </a:t>
            </a:r>
            <a:r>
              <a:rPr lang="de-DE" sz="1400" dirty="0" err="1"/>
              <a:t>about</a:t>
            </a:r>
            <a:r>
              <a:rPr lang="de-DE" sz="1400" dirty="0"/>
              <a:t> </a:t>
            </a:r>
            <a:r>
              <a:rPr lang="de-DE" sz="1400" dirty="0" err="1"/>
              <a:t>how</a:t>
            </a:r>
            <a:r>
              <a:rPr lang="de-DE" sz="1400" dirty="0"/>
              <a:t> </a:t>
            </a:r>
            <a:r>
              <a:rPr lang="de-DE" sz="1400" dirty="0" err="1"/>
              <a:t>difficult</a:t>
            </a:r>
            <a:r>
              <a:rPr lang="de-DE" sz="1400" dirty="0"/>
              <a:t> </a:t>
            </a:r>
            <a:r>
              <a:rPr lang="de-DE" sz="1400" dirty="0" err="1"/>
              <a:t>it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change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dependency</a:t>
            </a:r>
            <a:r>
              <a:rPr lang="de-DE" sz="1400" dirty="0"/>
              <a:t> ???</a:t>
            </a:r>
          </a:p>
        </p:txBody>
      </p:sp>
      <p:pic>
        <p:nvPicPr>
          <p:cNvPr id="7" name="Grafik 6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EF51069E-27D1-6860-FCE5-22A05291A7F3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779349" y="4306122"/>
            <a:ext cx="1305325" cy="1715026"/>
          </a:xfrm>
          <a:prstGeom prst="rect">
            <a:avLst/>
          </a:prstGeom>
        </p:spPr>
      </p:pic>
      <p:sp>
        <p:nvSpPr>
          <p:cNvPr id="8" name="Denkblase: wolkenförmig 7">
            <a:extLst>
              <a:ext uri="{FF2B5EF4-FFF2-40B4-BE49-F238E27FC236}">
                <a16:creationId xmlns:a16="http://schemas.microsoft.com/office/drawing/2014/main" id="{581F0191-45F1-4054-3C07-7F452CEBCA3E}"/>
              </a:ext>
            </a:extLst>
          </p:cNvPr>
          <p:cNvSpPr/>
          <p:nvPr/>
        </p:nvSpPr>
        <p:spPr>
          <a:xfrm>
            <a:off x="2928305" y="4045888"/>
            <a:ext cx="2376264" cy="1873602"/>
          </a:xfrm>
          <a:prstGeom prst="cloudCallout">
            <a:avLst>
              <a:gd name="adj1" fmla="val -81894"/>
              <a:gd name="adj2" fmla="val -19830"/>
            </a:avLst>
          </a:prstGeom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56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2E6BC-7667-A98F-7B05-F0648C68E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252DAAC-396E-B33E-D3F2-D1F335929E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Roadmap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BCBC44-FBF0-968E-8961-C4733A0136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5ECD198-D67F-1DDA-949E-3328BE323AAA}"/>
              </a:ext>
            </a:extLst>
          </p:cNvPr>
          <p:cNvSpPr txBox="1"/>
          <p:nvPr/>
        </p:nvSpPr>
        <p:spPr>
          <a:xfrm>
            <a:off x="6500065" y="7605464"/>
            <a:ext cx="54458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Softwarearchitecture</a:t>
            </a:r>
            <a:r>
              <a:rPr lang="de-DE" dirty="0"/>
              <a:t>: </a:t>
            </a:r>
            <a:r>
              <a:rPr lang="de-DE" dirty="0" err="1"/>
              <a:t>What</a:t>
            </a:r>
            <a:r>
              <a:rPr lang="de-DE" dirty="0"/>
              <a:t> and </a:t>
            </a:r>
            <a:r>
              <a:rPr lang="de-DE" dirty="0" err="1"/>
              <a:t>Why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Examples</a:t>
            </a:r>
            <a:r>
              <a:rPr lang="de-DE" dirty="0"/>
              <a:t> : Microservices and Hexagonal </a:t>
            </a:r>
            <a:r>
              <a:rPr lang="de-DE" dirty="0" err="1"/>
              <a:t>architecture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API 2 </a:t>
            </a:r>
            <a:r>
              <a:rPr lang="de-DE" dirty="0" err="1"/>
              <a:t>Examples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Open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Testing</a:t>
            </a:r>
            <a:r>
              <a:rPr lang="de-DE" dirty="0"/>
              <a:t>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  <p:sp>
        <p:nvSpPr>
          <p:cNvPr id="33" name="Freeform 412">
            <a:extLst>
              <a:ext uri="{FF2B5EF4-FFF2-40B4-BE49-F238E27FC236}">
                <a16:creationId xmlns:a16="http://schemas.microsoft.com/office/drawing/2014/main" id="{45090DB3-586A-E3E8-776B-33465B87D4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960" y="1803488"/>
            <a:ext cx="3024336" cy="537696"/>
          </a:xfrm>
          <a:custGeom>
            <a:avLst/>
            <a:gdLst>
              <a:gd name="T0" fmla="*/ 2118 w 2525"/>
              <a:gd name="T1" fmla="*/ 0 h 918"/>
              <a:gd name="T2" fmla="*/ 102 w 2525"/>
              <a:gd name="T3" fmla="*/ 0 h 918"/>
              <a:gd name="T4" fmla="*/ 102 w 2525"/>
              <a:gd name="T5" fmla="*/ 0 h 918"/>
              <a:gd name="T6" fmla="*/ 0 w 2525"/>
              <a:gd name="T7" fmla="*/ 102 h 918"/>
              <a:gd name="T8" fmla="*/ 0 w 2525"/>
              <a:gd name="T9" fmla="*/ 816 h 918"/>
              <a:gd name="T10" fmla="*/ 0 w 2525"/>
              <a:gd name="T11" fmla="*/ 816 h 918"/>
              <a:gd name="T12" fmla="*/ 102 w 2525"/>
              <a:gd name="T13" fmla="*/ 917 h 918"/>
              <a:gd name="T14" fmla="*/ 2118 w 2525"/>
              <a:gd name="T15" fmla="*/ 917 h 918"/>
              <a:gd name="T16" fmla="*/ 2118 w 2525"/>
              <a:gd name="T17" fmla="*/ 917 h 918"/>
              <a:gd name="T18" fmla="*/ 2196 w 2525"/>
              <a:gd name="T19" fmla="*/ 880 h 918"/>
              <a:gd name="T20" fmla="*/ 2493 w 2525"/>
              <a:gd name="T21" fmla="*/ 524 h 918"/>
              <a:gd name="T22" fmla="*/ 2493 w 2525"/>
              <a:gd name="T23" fmla="*/ 524 h 918"/>
              <a:gd name="T24" fmla="*/ 2493 w 2525"/>
              <a:gd name="T25" fmla="*/ 393 h 918"/>
              <a:gd name="T26" fmla="*/ 2196 w 2525"/>
              <a:gd name="T27" fmla="*/ 36 h 918"/>
              <a:gd name="T28" fmla="*/ 2196 w 2525"/>
              <a:gd name="T29" fmla="*/ 36 h 918"/>
              <a:gd name="T30" fmla="*/ 2118 w 2525"/>
              <a:gd name="T31" fmla="*/ 0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525" h="918">
                <a:moveTo>
                  <a:pt x="2118" y="0"/>
                </a:moveTo>
                <a:lnTo>
                  <a:pt x="102" y="0"/>
                </a:lnTo>
                <a:lnTo>
                  <a:pt x="102" y="0"/>
                </a:lnTo>
                <a:cubicBezTo>
                  <a:pt x="46" y="0"/>
                  <a:pt x="0" y="46"/>
                  <a:pt x="0" y="102"/>
                </a:cubicBezTo>
                <a:lnTo>
                  <a:pt x="0" y="816"/>
                </a:lnTo>
                <a:lnTo>
                  <a:pt x="0" y="816"/>
                </a:lnTo>
                <a:cubicBezTo>
                  <a:pt x="0" y="872"/>
                  <a:pt x="46" y="917"/>
                  <a:pt x="102" y="917"/>
                </a:cubicBezTo>
                <a:lnTo>
                  <a:pt x="2118" y="917"/>
                </a:lnTo>
                <a:lnTo>
                  <a:pt x="2118" y="917"/>
                </a:lnTo>
                <a:cubicBezTo>
                  <a:pt x="2148" y="917"/>
                  <a:pt x="2176" y="904"/>
                  <a:pt x="2196" y="880"/>
                </a:cubicBezTo>
                <a:lnTo>
                  <a:pt x="2493" y="524"/>
                </a:lnTo>
                <a:lnTo>
                  <a:pt x="2493" y="524"/>
                </a:lnTo>
                <a:cubicBezTo>
                  <a:pt x="2524" y="486"/>
                  <a:pt x="2524" y="431"/>
                  <a:pt x="2493" y="393"/>
                </a:cubicBezTo>
                <a:lnTo>
                  <a:pt x="2196" y="36"/>
                </a:lnTo>
                <a:lnTo>
                  <a:pt x="2196" y="36"/>
                </a:lnTo>
                <a:cubicBezTo>
                  <a:pt x="2176" y="13"/>
                  <a:pt x="2148" y="0"/>
                  <a:pt x="2118" y="0"/>
                </a:cubicBezTo>
              </a:path>
            </a:pathLst>
          </a:custGeom>
          <a:solidFill>
            <a:schemeClr val="accent3">
              <a:lumMod val="75000"/>
            </a:schemeClr>
          </a:solidFill>
          <a:ln w="34925"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sz="2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Architecture</a:t>
            </a:r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003AB645-5E09-D51D-8833-8F94CF8EE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3832" y="1160972"/>
            <a:ext cx="1224136" cy="5004331"/>
          </a:xfrm>
          <a:custGeom>
            <a:avLst/>
            <a:gdLst>
              <a:gd name="T0" fmla="*/ 2054 w 2083"/>
              <a:gd name="T1" fmla="*/ 7974 h 7975"/>
              <a:gd name="T2" fmla="*/ 2054 w 2083"/>
              <a:gd name="T3" fmla="*/ 7974 h 7975"/>
              <a:gd name="T4" fmla="*/ 2029 w 2083"/>
              <a:gd name="T5" fmla="*/ 7955 h 7975"/>
              <a:gd name="T6" fmla="*/ 4 w 2083"/>
              <a:gd name="T7" fmla="*/ 35 h 7975"/>
              <a:gd name="T8" fmla="*/ 4 w 2083"/>
              <a:gd name="T9" fmla="*/ 35 h 7975"/>
              <a:gd name="T10" fmla="*/ 22 w 2083"/>
              <a:gd name="T11" fmla="*/ 4 h 7975"/>
              <a:gd name="T12" fmla="*/ 22 w 2083"/>
              <a:gd name="T13" fmla="*/ 4 h 7975"/>
              <a:gd name="T14" fmla="*/ 52 w 2083"/>
              <a:gd name="T15" fmla="*/ 22 h 7975"/>
              <a:gd name="T16" fmla="*/ 2079 w 2083"/>
              <a:gd name="T17" fmla="*/ 7942 h 7975"/>
              <a:gd name="T18" fmla="*/ 2079 w 2083"/>
              <a:gd name="T19" fmla="*/ 7942 h 7975"/>
              <a:gd name="T20" fmla="*/ 2060 w 2083"/>
              <a:gd name="T21" fmla="*/ 7973 h 7975"/>
              <a:gd name="T22" fmla="*/ 2060 w 2083"/>
              <a:gd name="T23" fmla="*/ 7973 h 7975"/>
              <a:gd name="T24" fmla="*/ 2054 w 2083"/>
              <a:gd name="T25" fmla="*/ 7974 h 79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83" h="7975">
                <a:moveTo>
                  <a:pt x="2054" y="7974"/>
                </a:moveTo>
                <a:lnTo>
                  <a:pt x="2054" y="7974"/>
                </a:lnTo>
                <a:cubicBezTo>
                  <a:pt x="2043" y="7974"/>
                  <a:pt x="2032" y="7966"/>
                  <a:pt x="2029" y="7955"/>
                </a:cubicBezTo>
                <a:lnTo>
                  <a:pt x="4" y="35"/>
                </a:lnTo>
                <a:lnTo>
                  <a:pt x="4" y="35"/>
                </a:lnTo>
                <a:cubicBezTo>
                  <a:pt x="0" y="21"/>
                  <a:pt x="8" y="7"/>
                  <a:pt x="22" y="4"/>
                </a:cubicBezTo>
                <a:lnTo>
                  <a:pt x="22" y="4"/>
                </a:lnTo>
                <a:cubicBezTo>
                  <a:pt x="35" y="0"/>
                  <a:pt x="49" y="8"/>
                  <a:pt x="52" y="22"/>
                </a:cubicBezTo>
                <a:lnTo>
                  <a:pt x="2079" y="7942"/>
                </a:lnTo>
                <a:lnTo>
                  <a:pt x="2079" y="7942"/>
                </a:lnTo>
                <a:cubicBezTo>
                  <a:pt x="2082" y="7956"/>
                  <a:pt x="2074" y="7970"/>
                  <a:pt x="2060" y="7973"/>
                </a:cubicBezTo>
                <a:lnTo>
                  <a:pt x="2060" y="7973"/>
                </a:lnTo>
                <a:cubicBezTo>
                  <a:pt x="2058" y="7973"/>
                  <a:pt x="2056" y="7974"/>
                  <a:pt x="2054" y="7974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6530" dirty="0">
              <a:latin typeface="Lato Light" panose="020F0502020204030203" pitchFamily="34" charset="0"/>
            </a:endParaRPr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E1216B8B-5B02-0D80-AB81-D1ADCD0F10D3}"/>
              </a:ext>
            </a:extLst>
          </p:cNvPr>
          <p:cNvSpPr/>
          <p:nvPr/>
        </p:nvSpPr>
        <p:spPr>
          <a:xfrm>
            <a:off x="4592323" y="1837827"/>
            <a:ext cx="504056" cy="49619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BEB073C7-6489-544C-B4E1-D6B785089130}"/>
              </a:ext>
            </a:extLst>
          </p:cNvPr>
          <p:cNvSpPr txBox="1"/>
          <p:nvPr/>
        </p:nvSpPr>
        <p:spPr>
          <a:xfrm>
            <a:off x="5681713" y="1610671"/>
            <a:ext cx="33888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Definition and 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</a:t>
            </a:r>
            <a:r>
              <a:rPr lang="de-DE" dirty="0"/>
              <a:t>  : Microservices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</a:t>
            </a:r>
            <a:r>
              <a:rPr lang="de-DE" dirty="0"/>
              <a:t>  : Ports and Adapters</a:t>
            </a:r>
          </a:p>
        </p:txBody>
      </p:sp>
    </p:spTree>
    <p:extLst>
      <p:ext uri="{BB962C8B-B14F-4D97-AF65-F5344CB8AC3E}">
        <p14:creationId xmlns:p14="http://schemas.microsoft.com/office/powerpoint/2010/main" val="1067672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881345-48B6-B1D6-F094-3F4961878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3E30C07-7831-012C-C947-6301EE245C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Ports and Adapters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4F80DD1-0D05-F489-B791-FFC3783D18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93271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DD7D2FA-A779-42AF-2936-4A86E15E3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71" y="1412776"/>
            <a:ext cx="5719759" cy="2856208"/>
          </a:xfrm>
          <a:prstGeom prst="rect">
            <a:avLst/>
          </a:prstGeom>
        </p:spPr>
      </p:pic>
      <p:sp>
        <p:nvSpPr>
          <p:cNvPr id="15" name="Textfeld 8">
            <a:extLst>
              <a:ext uri="{FF2B5EF4-FFF2-40B4-BE49-F238E27FC236}">
                <a16:creationId xmlns:a16="http://schemas.microsoft.com/office/drawing/2014/main" id="{24255DB9-39E6-8E00-8141-30A2FE7134A6}"/>
              </a:ext>
            </a:extLst>
          </p:cNvPr>
          <p:cNvSpPr txBox="1"/>
          <p:nvPr/>
        </p:nvSpPr>
        <p:spPr>
          <a:xfrm>
            <a:off x="263352" y="1043444"/>
            <a:ext cx="5285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err="1"/>
              <a:t>Adaper</a:t>
            </a:r>
            <a:r>
              <a:rPr lang="de-DE" b="1" dirty="0"/>
              <a:t> – </a:t>
            </a:r>
            <a:r>
              <a:rPr lang="de-DE" b="1" dirty="0" err="1"/>
              <a:t>Junit</a:t>
            </a:r>
            <a:r>
              <a:rPr lang="de-DE" b="1" dirty="0"/>
              <a:t> Test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D28061-DEF8-F7EC-E833-78A48D232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169" y="1412776"/>
            <a:ext cx="5624838" cy="4615450"/>
          </a:xfrm>
          <a:prstGeom prst="rect">
            <a:avLst/>
          </a:prstGeom>
        </p:spPr>
      </p:pic>
      <p:sp>
        <p:nvSpPr>
          <p:cNvPr id="16" name="Textfeld 8">
            <a:extLst>
              <a:ext uri="{FF2B5EF4-FFF2-40B4-BE49-F238E27FC236}">
                <a16:creationId xmlns:a16="http://schemas.microsoft.com/office/drawing/2014/main" id="{F407F7AC-A334-8640-5B3D-DAD473B6A313}"/>
              </a:ext>
            </a:extLst>
          </p:cNvPr>
          <p:cNvSpPr txBox="1"/>
          <p:nvPr/>
        </p:nvSpPr>
        <p:spPr>
          <a:xfrm>
            <a:off x="6096000" y="1043444"/>
            <a:ext cx="5237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err="1"/>
              <a:t>Adaper</a:t>
            </a:r>
            <a:r>
              <a:rPr lang="de-DE" b="1" dirty="0"/>
              <a:t> – REST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Freihand 18">
                <a:extLst>
                  <a:ext uri="{FF2B5EF4-FFF2-40B4-BE49-F238E27FC236}">
                    <a16:creationId xmlns:a16="http://schemas.microsoft.com/office/drawing/2014/main" id="{84B8D21E-4042-D7AC-A80F-AEDCC26F2E51}"/>
                  </a:ext>
                </a:extLst>
              </p14:cNvPr>
              <p14:cNvContentPartPr/>
              <p14:nvPr/>
            </p14:nvContentPartPr>
            <p14:xfrm flipV="1">
              <a:off x="623392" y="2293557"/>
              <a:ext cx="2553275" cy="80371"/>
            </p14:xfrm>
          </p:contentPart>
        </mc:Choice>
        <mc:Fallback xmlns="">
          <p:pic>
            <p:nvPicPr>
              <p:cNvPr id="19" name="Freihand 18">
                <a:extLst>
                  <a:ext uri="{FF2B5EF4-FFF2-40B4-BE49-F238E27FC236}">
                    <a16:creationId xmlns:a16="http://schemas.microsoft.com/office/drawing/2014/main" id="{84B8D21E-4042-D7AC-A80F-AEDCC26F2E5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605391" y="2275455"/>
                <a:ext cx="2588917" cy="1162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Freihand 19">
                <a:extLst>
                  <a:ext uri="{FF2B5EF4-FFF2-40B4-BE49-F238E27FC236}">
                    <a16:creationId xmlns:a16="http://schemas.microsoft.com/office/drawing/2014/main" id="{98B14D9E-8DE1-532C-7C9C-57CB3C293656}"/>
                  </a:ext>
                </a:extLst>
              </p14:cNvPr>
              <p14:cNvContentPartPr/>
              <p14:nvPr/>
            </p14:nvContentPartPr>
            <p14:xfrm>
              <a:off x="6187568" y="2261719"/>
              <a:ext cx="2368440" cy="32040"/>
            </p14:xfrm>
          </p:contentPart>
        </mc:Choice>
        <mc:Fallback xmlns="">
          <p:pic>
            <p:nvPicPr>
              <p:cNvPr id="20" name="Freihand 19">
                <a:extLst>
                  <a:ext uri="{FF2B5EF4-FFF2-40B4-BE49-F238E27FC236}">
                    <a16:creationId xmlns:a16="http://schemas.microsoft.com/office/drawing/2014/main" id="{98B14D9E-8DE1-532C-7C9C-57CB3C2936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568" y="2243719"/>
                <a:ext cx="240408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Freihand 20">
                <a:extLst>
                  <a:ext uri="{FF2B5EF4-FFF2-40B4-BE49-F238E27FC236}">
                    <a16:creationId xmlns:a16="http://schemas.microsoft.com/office/drawing/2014/main" id="{99A3E24B-69C6-E495-B8C7-85BA80B4153C}"/>
                  </a:ext>
                </a:extLst>
              </p14:cNvPr>
              <p14:cNvContentPartPr/>
              <p14:nvPr/>
            </p14:nvContentPartPr>
            <p14:xfrm>
              <a:off x="2849179" y="2793000"/>
              <a:ext cx="2763446" cy="46141"/>
            </p14:xfrm>
          </p:contentPart>
        </mc:Choice>
        <mc:Fallback xmlns="">
          <p:pic>
            <p:nvPicPr>
              <p:cNvPr id="21" name="Freihand 20">
                <a:extLst>
                  <a:ext uri="{FF2B5EF4-FFF2-40B4-BE49-F238E27FC236}">
                    <a16:creationId xmlns:a16="http://schemas.microsoft.com/office/drawing/2014/main" id="{99A3E24B-69C6-E495-B8C7-85BA80B4153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31178" y="2774976"/>
                <a:ext cx="2799087" cy="818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Freihand 21">
                <a:extLst>
                  <a:ext uri="{FF2B5EF4-FFF2-40B4-BE49-F238E27FC236}">
                    <a16:creationId xmlns:a16="http://schemas.microsoft.com/office/drawing/2014/main" id="{4CFE7D1B-461A-87F8-60CD-65367F82D6B7}"/>
                  </a:ext>
                </a:extLst>
              </p14:cNvPr>
              <p14:cNvContentPartPr/>
              <p14:nvPr/>
            </p14:nvContentPartPr>
            <p14:xfrm>
              <a:off x="8184232" y="5229200"/>
              <a:ext cx="2774160" cy="56520"/>
            </p14:xfrm>
          </p:contentPart>
        </mc:Choice>
        <mc:Fallback xmlns="">
          <p:pic>
            <p:nvPicPr>
              <p:cNvPr id="22" name="Freihand 21">
                <a:extLst>
                  <a:ext uri="{FF2B5EF4-FFF2-40B4-BE49-F238E27FC236}">
                    <a16:creationId xmlns:a16="http://schemas.microsoft.com/office/drawing/2014/main" id="{4CFE7D1B-461A-87F8-60CD-65367F82D6B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6232" y="5211200"/>
                <a:ext cx="2809800" cy="9216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Grafik 8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AA66DE4C-F0E8-8580-25E1-543E50B5B6C8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779349" y="4306122"/>
            <a:ext cx="1305325" cy="1715026"/>
          </a:xfrm>
          <a:prstGeom prst="rect">
            <a:avLst/>
          </a:prstGeom>
        </p:spPr>
      </p:pic>
      <p:sp>
        <p:nvSpPr>
          <p:cNvPr id="10" name="Denkblase: wolkenförmig 9">
            <a:extLst>
              <a:ext uri="{FF2B5EF4-FFF2-40B4-BE49-F238E27FC236}">
                <a16:creationId xmlns:a16="http://schemas.microsoft.com/office/drawing/2014/main" id="{CE43ED4D-B4A9-D2A6-61C5-946E710D0DA7}"/>
              </a:ext>
            </a:extLst>
          </p:cNvPr>
          <p:cNvSpPr/>
          <p:nvPr/>
        </p:nvSpPr>
        <p:spPr>
          <a:xfrm>
            <a:off x="2928305" y="4045888"/>
            <a:ext cx="2376264" cy="1873602"/>
          </a:xfrm>
          <a:prstGeom prst="cloudCallout">
            <a:avLst>
              <a:gd name="adj1" fmla="val -81894"/>
              <a:gd name="adj2" fmla="val -19830"/>
            </a:avLst>
          </a:prstGeom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EBF138C-4372-DA65-A017-DB4A49401700}"/>
              </a:ext>
            </a:extLst>
          </p:cNvPr>
          <p:cNvSpPr txBox="1"/>
          <p:nvPr/>
        </p:nvSpPr>
        <p:spPr>
          <a:xfrm>
            <a:off x="3065748" y="4579970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Wow</a:t>
            </a:r>
          </a:p>
          <a:p>
            <a:pPr algn="ctr"/>
            <a:r>
              <a:rPr lang="en-US" sz="1400" b="1" dirty="0"/>
              <a:t>That was easy !!!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60571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A</a:t>
            </a:r>
            <a:r>
              <a:rPr lang="de-DE" dirty="0"/>
              <a:t> </a:t>
            </a:r>
            <a:r>
              <a:rPr lang="de-DE" dirty="0" err="1"/>
              <a:t>practical</a:t>
            </a:r>
            <a:r>
              <a:rPr lang="de-DE" dirty="0"/>
              <a:t> </a:t>
            </a:r>
            <a:r>
              <a:rPr lang="de-DE" sz="2400" b="1" dirty="0" err="1"/>
              <a:t>definition</a:t>
            </a:r>
            <a:endParaRPr lang="de-DE" sz="2400" b="1" dirty="0"/>
          </a:p>
          <a:p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93271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9E4E258-1090-7A70-DF51-176C4BD82FCB}"/>
              </a:ext>
            </a:extLst>
          </p:cNvPr>
          <p:cNvSpPr txBox="1"/>
          <p:nvPr/>
        </p:nvSpPr>
        <p:spPr>
          <a:xfrm>
            <a:off x="3339555" y="1108775"/>
            <a:ext cx="4926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/>
              <a:t>Both </a:t>
            </a:r>
            <a:r>
              <a:rPr lang="de-DE" sz="2400" dirty="0" err="1"/>
              <a:t>architectures</a:t>
            </a:r>
            <a:r>
              <a:rPr lang="de-DE" sz="2400" dirty="0"/>
              <a:t> </a:t>
            </a:r>
            <a:r>
              <a:rPr lang="de-DE" sz="2400" dirty="0" err="1"/>
              <a:t>define</a:t>
            </a:r>
            <a:r>
              <a:rPr lang="de-DE" sz="2400" dirty="0"/>
              <a:t> </a:t>
            </a:r>
            <a:r>
              <a:rPr lang="de-DE" sz="2400" b="1" dirty="0" err="1"/>
              <a:t>boundaries</a:t>
            </a:r>
            <a:endParaRPr lang="de-DE" sz="2400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61415FE-DB6B-6E73-12D2-668575775737}"/>
              </a:ext>
            </a:extLst>
          </p:cNvPr>
          <p:cNvGrpSpPr/>
          <p:nvPr/>
        </p:nvGrpSpPr>
        <p:grpSpPr>
          <a:xfrm>
            <a:off x="1398812" y="2841618"/>
            <a:ext cx="1798266" cy="1584176"/>
            <a:chOff x="407368" y="3550854"/>
            <a:chExt cx="1798266" cy="1584176"/>
          </a:xfrm>
        </p:grpSpPr>
        <p:sp>
          <p:nvSpPr>
            <p:cNvPr id="6" name="Flussdiagramm: Vorbereitung 5">
              <a:extLst>
                <a:ext uri="{FF2B5EF4-FFF2-40B4-BE49-F238E27FC236}">
                  <a16:creationId xmlns:a16="http://schemas.microsoft.com/office/drawing/2014/main" id="{35108DE6-9C6B-57AD-4607-CBE56A2139F6}"/>
                </a:ext>
              </a:extLst>
            </p:cNvPr>
            <p:cNvSpPr/>
            <p:nvPr/>
          </p:nvSpPr>
          <p:spPr>
            <a:xfrm>
              <a:off x="407368" y="3550854"/>
              <a:ext cx="1798266" cy="158417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" name="Flussdiagramm: Vorbereitung 1">
              <a:extLst>
                <a:ext uri="{FF2B5EF4-FFF2-40B4-BE49-F238E27FC236}">
                  <a16:creationId xmlns:a16="http://schemas.microsoft.com/office/drawing/2014/main" id="{14C5F6B7-437B-27E0-5E34-FC21AAC7B335}"/>
                </a:ext>
              </a:extLst>
            </p:cNvPr>
            <p:cNvSpPr/>
            <p:nvPr/>
          </p:nvSpPr>
          <p:spPr>
            <a:xfrm>
              <a:off x="800349" y="3883602"/>
              <a:ext cx="1012303" cy="918679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AFE5BACC-8BDD-207C-98A8-492CC25B93D7}"/>
              </a:ext>
            </a:extLst>
          </p:cNvPr>
          <p:cNvSpPr txBox="1"/>
          <p:nvPr/>
        </p:nvSpPr>
        <p:spPr>
          <a:xfrm>
            <a:off x="517585" y="2007736"/>
            <a:ext cx="35607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Adapters and application are</a:t>
            </a:r>
          </a:p>
          <a:p>
            <a:pPr algn="ctr"/>
            <a:r>
              <a:rPr lang="en-US" sz="1600" dirty="0"/>
              <a:t> conceptually separated from each other</a:t>
            </a:r>
            <a:endParaRPr lang="de-DE" sz="16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522CA20-3D96-56D8-6421-8D171EE632C6}"/>
              </a:ext>
            </a:extLst>
          </p:cNvPr>
          <p:cNvSpPr txBox="1"/>
          <p:nvPr/>
        </p:nvSpPr>
        <p:spPr>
          <a:xfrm>
            <a:off x="926062" y="4674901"/>
            <a:ext cx="26642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Communication over a function call defined by an interface</a:t>
            </a:r>
            <a:endParaRPr lang="de-DE" sz="1600" dirty="0"/>
          </a:p>
          <a:p>
            <a:pPr algn="ctr"/>
            <a:endParaRPr lang="de-DE" sz="1600" dirty="0"/>
          </a:p>
        </p:txBody>
      </p: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33BA1EF6-0FDE-14F2-18FC-3D78CCF41FEC}"/>
              </a:ext>
            </a:extLst>
          </p:cNvPr>
          <p:cNvGrpSpPr/>
          <p:nvPr/>
        </p:nvGrpSpPr>
        <p:grpSpPr>
          <a:xfrm>
            <a:off x="7348894" y="3125871"/>
            <a:ext cx="3989000" cy="1579391"/>
            <a:chOff x="5355419" y="3645023"/>
            <a:chExt cx="3989000" cy="1579391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6FF58020-3AA0-DF26-2834-DA2230FAA41C}"/>
                </a:ext>
              </a:extLst>
            </p:cNvPr>
            <p:cNvSpPr/>
            <p:nvPr/>
          </p:nvSpPr>
          <p:spPr>
            <a:xfrm>
              <a:off x="5355419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AEEE67A6-06DE-9993-DEF9-C187930A0131}"/>
                </a:ext>
              </a:extLst>
            </p:cNvPr>
            <p:cNvSpPr/>
            <p:nvPr/>
          </p:nvSpPr>
          <p:spPr>
            <a:xfrm>
              <a:off x="7863258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B20329D0-733D-6651-3C8F-171FCD333AC8}"/>
                </a:ext>
              </a:extLst>
            </p:cNvPr>
            <p:cNvSpPr/>
            <p:nvPr/>
          </p:nvSpPr>
          <p:spPr>
            <a:xfrm>
              <a:off x="6382097" y="4824304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B8C90FBE-E3E1-3747-B76B-79D1890ED23E}"/>
                </a:ext>
              </a:extLst>
            </p:cNvPr>
            <p:cNvCxnSpPr>
              <a:cxnSpLocks/>
              <a:stCxn id="12" idx="2"/>
              <a:endCxn id="14" idx="0"/>
            </p:cNvCxnSpPr>
            <p:nvPr/>
          </p:nvCxnSpPr>
          <p:spPr>
            <a:xfrm>
              <a:off x="6096000" y="4045133"/>
              <a:ext cx="1026678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mit Pfeil 19">
              <a:extLst>
                <a:ext uri="{FF2B5EF4-FFF2-40B4-BE49-F238E27FC236}">
                  <a16:creationId xmlns:a16="http://schemas.microsoft.com/office/drawing/2014/main" id="{1C8FBE3C-1AA6-2C76-EC7B-F78BF5BAA011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6836580" y="3845078"/>
              <a:ext cx="102667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3ED697AE-FD20-BA12-D9E2-4058BCB13F59}"/>
                </a:ext>
              </a:extLst>
            </p:cNvPr>
            <p:cNvCxnSpPr>
              <a:cxnSpLocks/>
              <a:stCxn id="14" idx="0"/>
              <a:endCxn id="13" idx="2"/>
            </p:cNvCxnSpPr>
            <p:nvPr/>
          </p:nvCxnSpPr>
          <p:spPr>
            <a:xfrm flipV="1">
              <a:off x="7122678" y="4045133"/>
              <a:ext cx="1481161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EFF5D9CA-3D69-19C8-AD1B-8E0E812C2B0C}"/>
              </a:ext>
            </a:extLst>
          </p:cNvPr>
          <p:cNvSpPr txBox="1"/>
          <p:nvPr/>
        </p:nvSpPr>
        <p:spPr>
          <a:xfrm>
            <a:off x="7784004" y="2079431"/>
            <a:ext cx="2664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Services are conceptually and often physically separated from each other</a:t>
            </a:r>
            <a:endParaRPr lang="de-DE" sz="16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A542B30C-F2B2-C84D-7834-AEBFF2C1EC0B}"/>
              </a:ext>
            </a:extLst>
          </p:cNvPr>
          <p:cNvSpPr txBox="1"/>
          <p:nvPr/>
        </p:nvSpPr>
        <p:spPr>
          <a:xfrm>
            <a:off x="6949887" y="4796911"/>
            <a:ext cx="3498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ctr"/>
            <a:r>
              <a:rPr lang="en-US" sz="1600" dirty="0"/>
              <a:t>Communication over a network based protocol like REST or JDBC</a:t>
            </a:r>
          </a:p>
        </p:txBody>
      </p:sp>
    </p:spTree>
    <p:extLst>
      <p:ext uri="{BB962C8B-B14F-4D97-AF65-F5344CB8AC3E}">
        <p14:creationId xmlns:p14="http://schemas.microsoft.com/office/powerpoint/2010/main" val="300294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21A68-2779-442A-436A-84421C2ED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DB554B-F963-777A-9F63-6AB048DD3B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A</a:t>
            </a:r>
            <a:r>
              <a:rPr lang="de-DE" dirty="0"/>
              <a:t> </a:t>
            </a:r>
            <a:r>
              <a:rPr lang="de-DE" dirty="0" err="1"/>
              <a:t>practical</a:t>
            </a:r>
            <a:r>
              <a:rPr lang="de-DE" dirty="0"/>
              <a:t> </a:t>
            </a:r>
            <a:r>
              <a:rPr lang="de-DE" sz="2400" b="1" dirty="0" err="1"/>
              <a:t>definition</a:t>
            </a:r>
            <a:endParaRPr lang="de-DE" sz="2400" b="1" dirty="0"/>
          </a:p>
          <a:p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F6BC4D3-9755-E8AB-D6D9-57F07F2CE4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93271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CC805D1-D396-038A-E1A2-D9DE0EFB7E4F}"/>
              </a:ext>
            </a:extLst>
          </p:cNvPr>
          <p:cNvSpPr txBox="1"/>
          <p:nvPr/>
        </p:nvSpPr>
        <p:spPr>
          <a:xfrm>
            <a:off x="3339555" y="1108775"/>
            <a:ext cx="4926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/>
              <a:t>Both </a:t>
            </a:r>
            <a:r>
              <a:rPr lang="de-DE" sz="2400" dirty="0" err="1"/>
              <a:t>architectures</a:t>
            </a:r>
            <a:r>
              <a:rPr lang="de-DE" sz="2400" dirty="0"/>
              <a:t> </a:t>
            </a:r>
            <a:r>
              <a:rPr lang="de-DE" sz="2400" dirty="0" err="1"/>
              <a:t>define</a:t>
            </a:r>
            <a:r>
              <a:rPr lang="de-DE" sz="2400" dirty="0"/>
              <a:t> </a:t>
            </a:r>
            <a:r>
              <a:rPr lang="de-DE" sz="2400" b="1" dirty="0" err="1"/>
              <a:t>boundaries</a:t>
            </a:r>
            <a:endParaRPr lang="de-DE" sz="2400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BF10005-D4F1-4678-4F1C-49C11B670F68}"/>
              </a:ext>
            </a:extLst>
          </p:cNvPr>
          <p:cNvGrpSpPr/>
          <p:nvPr/>
        </p:nvGrpSpPr>
        <p:grpSpPr>
          <a:xfrm>
            <a:off x="1398812" y="2841618"/>
            <a:ext cx="1798266" cy="1584176"/>
            <a:chOff x="407368" y="3550854"/>
            <a:chExt cx="1798266" cy="1584176"/>
          </a:xfrm>
        </p:grpSpPr>
        <p:sp>
          <p:nvSpPr>
            <p:cNvPr id="6" name="Flussdiagramm: Vorbereitung 5">
              <a:extLst>
                <a:ext uri="{FF2B5EF4-FFF2-40B4-BE49-F238E27FC236}">
                  <a16:creationId xmlns:a16="http://schemas.microsoft.com/office/drawing/2014/main" id="{17DA6FA4-CD81-75C8-AAC4-1D429FD4C29D}"/>
                </a:ext>
              </a:extLst>
            </p:cNvPr>
            <p:cNvSpPr/>
            <p:nvPr/>
          </p:nvSpPr>
          <p:spPr>
            <a:xfrm>
              <a:off x="407368" y="3550854"/>
              <a:ext cx="1798266" cy="158417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" name="Flussdiagramm: Vorbereitung 1">
              <a:extLst>
                <a:ext uri="{FF2B5EF4-FFF2-40B4-BE49-F238E27FC236}">
                  <a16:creationId xmlns:a16="http://schemas.microsoft.com/office/drawing/2014/main" id="{53057120-9B95-1469-7C39-68B4E862CAB5}"/>
                </a:ext>
              </a:extLst>
            </p:cNvPr>
            <p:cNvSpPr/>
            <p:nvPr/>
          </p:nvSpPr>
          <p:spPr>
            <a:xfrm>
              <a:off x="800349" y="3883602"/>
              <a:ext cx="1012303" cy="918679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42E60095-9B55-1DA3-C7B7-8FD8F9B7BB89}"/>
              </a:ext>
            </a:extLst>
          </p:cNvPr>
          <p:cNvSpPr txBox="1"/>
          <p:nvPr/>
        </p:nvSpPr>
        <p:spPr>
          <a:xfrm>
            <a:off x="517585" y="2007736"/>
            <a:ext cx="35607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Adapters and application are</a:t>
            </a:r>
          </a:p>
          <a:p>
            <a:pPr algn="ctr"/>
            <a:r>
              <a:rPr lang="en-US" sz="1600" dirty="0"/>
              <a:t> conceptually separated from each other</a:t>
            </a:r>
            <a:endParaRPr lang="de-DE" sz="16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DDF2807-32B6-08D5-DD14-384418D6B71C}"/>
              </a:ext>
            </a:extLst>
          </p:cNvPr>
          <p:cNvSpPr txBox="1"/>
          <p:nvPr/>
        </p:nvSpPr>
        <p:spPr>
          <a:xfrm>
            <a:off x="926062" y="4674901"/>
            <a:ext cx="26642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Communication over a function call defined by an interface</a:t>
            </a:r>
            <a:endParaRPr lang="de-DE" sz="1600" dirty="0"/>
          </a:p>
          <a:p>
            <a:pPr algn="ctr"/>
            <a:endParaRPr lang="de-DE" sz="1600" dirty="0"/>
          </a:p>
        </p:txBody>
      </p: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D5875DAB-EADF-919B-2CB2-E75C880673C1}"/>
              </a:ext>
            </a:extLst>
          </p:cNvPr>
          <p:cNvGrpSpPr/>
          <p:nvPr/>
        </p:nvGrpSpPr>
        <p:grpSpPr>
          <a:xfrm>
            <a:off x="7348894" y="3125871"/>
            <a:ext cx="3989000" cy="1579391"/>
            <a:chOff x="5355419" y="3645023"/>
            <a:chExt cx="3989000" cy="1579391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E68E1EE9-AE2B-51BF-E1A6-E1EF8000DE20}"/>
                </a:ext>
              </a:extLst>
            </p:cNvPr>
            <p:cNvSpPr/>
            <p:nvPr/>
          </p:nvSpPr>
          <p:spPr>
            <a:xfrm>
              <a:off x="5355419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DD2C2473-5925-08EE-96B9-6555E55A7D80}"/>
                </a:ext>
              </a:extLst>
            </p:cNvPr>
            <p:cNvSpPr/>
            <p:nvPr/>
          </p:nvSpPr>
          <p:spPr>
            <a:xfrm>
              <a:off x="7863258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56AB96F-664E-59B1-18DC-7B354BE19D51}"/>
                </a:ext>
              </a:extLst>
            </p:cNvPr>
            <p:cNvSpPr/>
            <p:nvPr/>
          </p:nvSpPr>
          <p:spPr>
            <a:xfrm>
              <a:off x="6382097" y="4824304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28F394F0-D0C9-31F6-8543-BDAC773E5421}"/>
                </a:ext>
              </a:extLst>
            </p:cNvPr>
            <p:cNvCxnSpPr>
              <a:cxnSpLocks/>
              <a:stCxn id="12" idx="2"/>
              <a:endCxn id="14" idx="0"/>
            </p:cNvCxnSpPr>
            <p:nvPr/>
          </p:nvCxnSpPr>
          <p:spPr>
            <a:xfrm>
              <a:off x="6096000" y="4045133"/>
              <a:ext cx="1026678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mit Pfeil 19">
              <a:extLst>
                <a:ext uri="{FF2B5EF4-FFF2-40B4-BE49-F238E27FC236}">
                  <a16:creationId xmlns:a16="http://schemas.microsoft.com/office/drawing/2014/main" id="{0D59EE62-F3F5-20CA-FE33-7EBD90B571DF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6836580" y="3845078"/>
              <a:ext cx="102667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F265AA85-C146-DEF2-47D3-9994C15F64AE}"/>
                </a:ext>
              </a:extLst>
            </p:cNvPr>
            <p:cNvCxnSpPr>
              <a:cxnSpLocks/>
              <a:stCxn id="14" idx="0"/>
              <a:endCxn id="13" idx="2"/>
            </p:cNvCxnSpPr>
            <p:nvPr/>
          </p:nvCxnSpPr>
          <p:spPr>
            <a:xfrm flipV="1">
              <a:off x="7122678" y="4045133"/>
              <a:ext cx="1481161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1251E12-3813-E208-20DB-A4163F5BDB56}"/>
              </a:ext>
            </a:extLst>
          </p:cNvPr>
          <p:cNvSpPr txBox="1"/>
          <p:nvPr/>
        </p:nvSpPr>
        <p:spPr>
          <a:xfrm>
            <a:off x="7784004" y="2079431"/>
            <a:ext cx="2664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Services are conceptually and often physically separated from each other</a:t>
            </a:r>
            <a:endParaRPr lang="de-DE" sz="16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8B35174-7CA8-606A-948D-AD65013E9F0A}"/>
              </a:ext>
            </a:extLst>
          </p:cNvPr>
          <p:cNvSpPr txBox="1"/>
          <p:nvPr/>
        </p:nvSpPr>
        <p:spPr>
          <a:xfrm>
            <a:off x="6949887" y="4796911"/>
            <a:ext cx="3498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ctr"/>
            <a:r>
              <a:rPr lang="en-US" sz="1600" dirty="0"/>
              <a:t>Communication over a network based protocol like REST or JDBC</a:t>
            </a:r>
          </a:p>
        </p:txBody>
      </p:sp>
      <p:sp>
        <p:nvSpPr>
          <p:cNvPr id="30" name="Textfeld 8">
            <a:extLst>
              <a:ext uri="{FF2B5EF4-FFF2-40B4-BE49-F238E27FC236}">
                <a16:creationId xmlns:a16="http://schemas.microsoft.com/office/drawing/2014/main" id="{578CFD9C-4742-47B7-5DD6-66CAD4E1FD7B}"/>
              </a:ext>
            </a:extLst>
          </p:cNvPr>
          <p:cNvSpPr txBox="1"/>
          <p:nvPr/>
        </p:nvSpPr>
        <p:spPr>
          <a:xfrm>
            <a:off x="3454119" y="3125871"/>
            <a:ext cx="37243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Can we find a definition that does justice to both</a:t>
            </a:r>
          </a:p>
          <a:p>
            <a:pPr algn="ctr"/>
            <a:r>
              <a:rPr lang="de-DE" sz="2400" dirty="0"/>
              <a:t>??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375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A</a:t>
            </a:r>
            <a:r>
              <a:rPr lang="de-DE" dirty="0"/>
              <a:t> </a:t>
            </a:r>
            <a:r>
              <a:rPr lang="de-DE" dirty="0" err="1"/>
              <a:t>practical</a:t>
            </a:r>
            <a:r>
              <a:rPr lang="de-DE" dirty="0"/>
              <a:t> </a:t>
            </a:r>
            <a:r>
              <a:rPr lang="de-DE" sz="2400" b="1" dirty="0" err="1"/>
              <a:t>definition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860704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61415FE-DB6B-6E73-12D2-668575775737}"/>
              </a:ext>
            </a:extLst>
          </p:cNvPr>
          <p:cNvGrpSpPr/>
          <p:nvPr/>
        </p:nvGrpSpPr>
        <p:grpSpPr>
          <a:xfrm>
            <a:off x="751927" y="2062940"/>
            <a:ext cx="1798266" cy="1584176"/>
            <a:chOff x="407368" y="3550854"/>
            <a:chExt cx="1798266" cy="1584176"/>
          </a:xfrm>
        </p:grpSpPr>
        <p:sp>
          <p:nvSpPr>
            <p:cNvPr id="6" name="Flussdiagramm: Vorbereitung 5">
              <a:extLst>
                <a:ext uri="{FF2B5EF4-FFF2-40B4-BE49-F238E27FC236}">
                  <a16:creationId xmlns:a16="http://schemas.microsoft.com/office/drawing/2014/main" id="{35108DE6-9C6B-57AD-4607-CBE56A2139F6}"/>
                </a:ext>
              </a:extLst>
            </p:cNvPr>
            <p:cNvSpPr/>
            <p:nvPr/>
          </p:nvSpPr>
          <p:spPr>
            <a:xfrm>
              <a:off x="407368" y="3550854"/>
              <a:ext cx="1798266" cy="1584176"/>
            </a:xfrm>
            <a:prstGeom prst="flowChartPreparati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" name="Flussdiagramm: Vorbereitung 1">
              <a:extLst>
                <a:ext uri="{FF2B5EF4-FFF2-40B4-BE49-F238E27FC236}">
                  <a16:creationId xmlns:a16="http://schemas.microsoft.com/office/drawing/2014/main" id="{14C5F6B7-437B-27E0-5E34-FC21AAC7B335}"/>
                </a:ext>
              </a:extLst>
            </p:cNvPr>
            <p:cNvSpPr/>
            <p:nvPr/>
          </p:nvSpPr>
          <p:spPr>
            <a:xfrm>
              <a:off x="800349" y="3883602"/>
              <a:ext cx="1012303" cy="918679"/>
            </a:xfrm>
            <a:prstGeom prst="flowChartPreparat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33BA1EF6-0FDE-14F2-18FC-3D78CCF41FEC}"/>
              </a:ext>
            </a:extLst>
          </p:cNvPr>
          <p:cNvGrpSpPr/>
          <p:nvPr/>
        </p:nvGrpSpPr>
        <p:grpSpPr>
          <a:xfrm>
            <a:off x="459962" y="4213236"/>
            <a:ext cx="2688510" cy="1254759"/>
            <a:chOff x="5355419" y="3645023"/>
            <a:chExt cx="3989000" cy="1579391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6FF58020-3AA0-DF26-2834-DA2230FAA41C}"/>
                </a:ext>
              </a:extLst>
            </p:cNvPr>
            <p:cNvSpPr/>
            <p:nvPr/>
          </p:nvSpPr>
          <p:spPr>
            <a:xfrm>
              <a:off x="5355419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AEEE67A6-06DE-9993-DEF9-C187930A0131}"/>
                </a:ext>
              </a:extLst>
            </p:cNvPr>
            <p:cNvSpPr/>
            <p:nvPr/>
          </p:nvSpPr>
          <p:spPr>
            <a:xfrm>
              <a:off x="7863258" y="3645023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B20329D0-733D-6651-3C8F-171FCD333AC8}"/>
                </a:ext>
              </a:extLst>
            </p:cNvPr>
            <p:cNvSpPr/>
            <p:nvPr/>
          </p:nvSpPr>
          <p:spPr>
            <a:xfrm>
              <a:off x="6382097" y="4824304"/>
              <a:ext cx="1481161" cy="40011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accent3">
                      <a:lumMod val="75000"/>
                    </a:schemeClr>
                  </a:solidFill>
                </a:rPr>
                <a:t>Service</a:t>
              </a:r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B8C90FBE-E3E1-3747-B76B-79D1890ED23E}"/>
                </a:ext>
              </a:extLst>
            </p:cNvPr>
            <p:cNvCxnSpPr>
              <a:cxnSpLocks/>
              <a:stCxn id="12" idx="2"/>
              <a:endCxn id="14" idx="0"/>
            </p:cNvCxnSpPr>
            <p:nvPr/>
          </p:nvCxnSpPr>
          <p:spPr>
            <a:xfrm>
              <a:off x="6096000" y="4045133"/>
              <a:ext cx="1026678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mit Pfeil 19">
              <a:extLst>
                <a:ext uri="{FF2B5EF4-FFF2-40B4-BE49-F238E27FC236}">
                  <a16:creationId xmlns:a16="http://schemas.microsoft.com/office/drawing/2014/main" id="{1C8FBE3C-1AA6-2C76-EC7B-F78BF5BAA011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6836580" y="3845078"/>
              <a:ext cx="102667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3ED697AE-FD20-BA12-D9E2-4058BCB13F59}"/>
                </a:ext>
              </a:extLst>
            </p:cNvPr>
            <p:cNvCxnSpPr>
              <a:cxnSpLocks/>
              <a:stCxn id="14" idx="0"/>
              <a:endCxn id="13" idx="2"/>
            </p:cNvCxnSpPr>
            <p:nvPr/>
          </p:nvCxnSpPr>
          <p:spPr>
            <a:xfrm flipV="1">
              <a:off x="7122678" y="4045133"/>
              <a:ext cx="1481161" cy="7791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feld 8">
            <a:extLst>
              <a:ext uri="{FF2B5EF4-FFF2-40B4-BE49-F238E27FC236}">
                <a16:creationId xmlns:a16="http://schemas.microsoft.com/office/drawing/2014/main" id="{B17D669E-257B-A51B-9B29-9FBC1797C018}"/>
              </a:ext>
            </a:extLst>
          </p:cNvPr>
          <p:cNvSpPr txBox="1"/>
          <p:nvPr/>
        </p:nvSpPr>
        <p:spPr>
          <a:xfrm>
            <a:off x="3434121" y="2463638"/>
            <a:ext cx="47133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both represent an abstraction of the underlying 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both introduce a specification of the required and supplied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both define a semantics or a behavior of the exchange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CE5E988-95B4-4F3E-F3C6-1ACD08FA9122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ArialMT"/>
              </a:rPr>
              <a:t>J. Gough, D Bryant, M Auburn, </a:t>
            </a:r>
            <a:r>
              <a:rPr lang="en-US" sz="1200" b="0" i="1" u="none" strike="noStrike" baseline="0" dirty="0">
                <a:latin typeface="ArialMT"/>
              </a:rPr>
              <a:t>Mastering API Architecture</a:t>
            </a:r>
            <a:r>
              <a:rPr lang="en-US" sz="1200" b="0" i="0" u="none" strike="noStrike" baseline="0" dirty="0">
                <a:latin typeface="ArialMT"/>
              </a:rPr>
              <a:t>,</a:t>
            </a:r>
            <a:r>
              <a:rPr lang="en-US" sz="1200" b="1" i="0" u="none" strike="noStrike" baseline="0" dirty="0">
                <a:latin typeface="ArialMT"/>
              </a:rPr>
              <a:t>2023, </a:t>
            </a:r>
            <a:r>
              <a:rPr lang="en-US" sz="1200" i="0" u="none" strike="noStrike" baseline="0" dirty="0">
                <a:latin typeface="ArialMT"/>
              </a:rPr>
              <a:t>S. </a:t>
            </a:r>
            <a:r>
              <a:rPr lang="en-US" sz="1200" dirty="0">
                <a:latin typeface="ArialMT"/>
              </a:rPr>
              <a:t>XXV</a:t>
            </a:r>
            <a:endParaRPr lang="de-DE" sz="1200" i="1" baseline="30000" dirty="0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223BC5F9-1670-96FB-1EC6-DEF111E0650B}"/>
              </a:ext>
            </a:extLst>
          </p:cNvPr>
          <p:cNvSpPr/>
          <p:nvPr/>
        </p:nvSpPr>
        <p:spPr>
          <a:xfrm>
            <a:off x="8122650" y="4267185"/>
            <a:ext cx="1174843" cy="170334"/>
          </a:xfrm>
          <a:prstGeom prst="rightArrow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1D217D8-A7C0-C4C6-4996-C2E2586A4F41}"/>
              </a:ext>
            </a:extLst>
          </p:cNvPr>
          <p:cNvSpPr txBox="1"/>
          <p:nvPr/>
        </p:nvSpPr>
        <p:spPr>
          <a:xfrm>
            <a:off x="9543611" y="4080730"/>
            <a:ext cx="1405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Protocol</a:t>
            </a:r>
          </a:p>
        </p:txBody>
      </p:sp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63868910-D768-440A-DBC8-F5982A359D75}"/>
              </a:ext>
            </a:extLst>
          </p:cNvPr>
          <p:cNvSpPr/>
          <p:nvPr/>
        </p:nvSpPr>
        <p:spPr>
          <a:xfrm>
            <a:off x="8122650" y="2572699"/>
            <a:ext cx="1174843" cy="170334"/>
          </a:xfrm>
          <a:prstGeom prst="rightArrow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692024F-C118-D1A1-C832-739BAEDE5224}"/>
              </a:ext>
            </a:extLst>
          </p:cNvPr>
          <p:cNvSpPr txBox="1"/>
          <p:nvPr/>
        </p:nvSpPr>
        <p:spPr>
          <a:xfrm>
            <a:off x="9543611" y="2386244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Domain</a:t>
            </a:r>
          </a:p>
        </p:txBody>
      </p:sp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4695DA7C-2D89-12F4-1EA2-01919649176A}"/>
              </a:ext>
            </a:extLst>
          </p:cNvPr>
          <p:cNvSpPr/>
          <p:nvPr/>
        </p:nvSpPr>
        <p:spPr>
          <a:xfrm>
            <a:off x="8122650" y="3392373"/>
            <a:ext cx="1174843" cy="170334"/>
          </a:xfrm>
          <a:prstGeom prst="rightArrow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A149C69F-FD1C-1FCF-B3BA-5BD56FC6E0BA}"/>
              </a:ext>
            </a:extLst>
          </p:cNvPr>
          <p:cNvSpPr txBox="1"/>
          <p:nvPr/>
        </p:nvSpPr>
        <p:spPr>
          <a:xfrm>
            <a:off x="9543611" y="3205918"/>
            <a:ext cx="1564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Signature</a:t>
            </a:r>
            <a:endParaRPr lang="de-DE" sz="2800" dirty="0"/>
          </a:p>
        </p:txBody>
      </p:sp>
      <p:sp>
        <p:nvSpPr>
          <p:cNvPr id="25" name="Textfeld 8">
            <a:extLst>
              <a:ext uri="{FF2B5EF4-FFF2-40B4-BE49-F238E27FC236}">
                <a16:creationId xmlns:a16="http://schemas.microsoft.com/office/drawing/2014/main" id="{615C342A-3B31-B70C-B4D8-0673CD040AF1}"/>
              </a:ext>
            </a:extLst>
          </p:cNvPr>
          <p:cNvSpPr txBox="1"/>
          <p:nvPr/>
        </p:nvSpPr>
        <p:spPr>
          <a:xfrm>
            <a:off x="0" y="1130674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3200" b="1" dirty="0"/>
              <a:t>API – </a:t>
            </a:r>
            <a:r>
              <a:rPr lang="de-DE" sz="3200" b="1" dirty="0" err="1"/>
              <a:t>Application</a:t>
            </a:r>
            <a:r>
              <a:rPr lang="de-DE" sz="3200" b="1" dirty="0"/>
              <a:t> </a:t>
            </a:r>
            <a:r>
              <a:rPr lang="de-DE" sz="3200" b="1" dirty="0" err="1"/>
              <a:t>programming</a:t>
            </a:r>
            <a:r>
              <a:rPr lang="de-DE" sz="3200" b="1" dirty="0"/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205570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F3DAF1E6-8318-AB46-D584-55D585433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3256729"/>
            <a:ext cx="5505450" cy="704850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- Java </a:t>
            </a:r>
            <a:r>
              <a:rPr lang="de-DE" sz="2400" b="1" dirty="0" err="1"/>
              <a:t>function</a:t>
            </a:r>
            <a:r>
              <a:rPr lang="de-DE" sz="2400" b="1" dirty="0"/>
              <a:t> </a:t>
            </a:r>
            <a:r>
              <a:rPr lang="de-DE" sz="2400" b="1" dirty="0" err="1"/>
              <a:t>call</a:t>
            </a:r>
            <a:r>
              <a:rPr lang="de-DE" sz="2400" b="1" dirty="0"/>
              <a:t> </a:t>
            </a:r>
            <a:r>
              <a:rPr lang="de-DE" sz="2400" b="1" dirty="0" err="1"/>
              <a:t>defined</a:t>
            </a:r>
            <a:r>
              <a:rPr lang="de-DE" sz="2400" b="1" dirty="0"/>
              <a:t> </a:t>
            </a:r>
            <a:r>
              <a:rPr lang="de-DE" sz="2400" b="1" dirty="0" err="1"/>
              <a:t>by</a:t>
            </a:r>
            <a:r>
              <a:rPr lang="de-DE" sz="2400" b="1" dirty="0"/>
              <a:t> an interface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88696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1E6823BA-B12A-5346-9AF0-CE35F6649163}"/>
              </a:ext>
            </a:extLst>
          </p:cNvPr>
          <p:cNvGrpSpPr/>
          <p:nvPr/>
        </p:nvGrpSpPr>
        <p:grpSpPr>
          <a:xfrm>
            <a:off x="695400" y="1892394"/>
            <a:ext cx="4669049" cy="3493323"/>
            <a:chOff x="1815249" y="1555519"/>
            <a:chExt cx="4669049" cy="3493323"/>
          </a:xfrm>
        </p:grpSpPr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1F68F1A2-7589-0E07-A68D-DB96A343F25B}"/>
                </a:ext>
              </a:extLst>
            </p:cNvPr>
            <p:cNvSpPr txBox="1"/>
            <p:nvPr/>
          </p:nvSpPr>
          <p:spPr>
            <a:xfrm>
              <a:off x="5159896" y="1639593"/>
              <a:ext cx="13244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/>
                <a:t>Domain</a:t>
              </a:r>
            </a:p>
          </p:txBody>
        </p:sp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E630CC92-49F9-DBF7-EDDD-B2D76B6223F7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flipH="1">
              <a:off x="4367808" y="2162813"/>
              <a:ext cx="1454289" cy="8341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D4567D07-CBB2-B346-0B06-D5415D8EFCCE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>
              <a:off x="5822097" y="2162813"/>
              <a:ext cx="529656" cy="10733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1F175506-7771-2455-E75A-84F6ECD68BDE}"/>
                </a:ext>
              </a:extLst>
            </p:cNvPr>
            <p:cNvSpPr txBox="1"/>
            <p:nvPr/>
          </p:nvSpPr>
          <p:spPr>
            <a:xfrm>
              <a:off x="1815249" y="1555519"/>
              <a:ext cx="14051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/>
                <a:t>Protocol</a:t>
              </a:r>
            </a:p>
          </p:txBody>
        </p: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7BC3DD69-9229-EB1F-1B1E-72D0F7833C6A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2517813" y="2078739"/>
              <a:ext cx="336479" cy="8684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449360D4-F861-97F7-FF39-3D6CC02A0B7C}"/>
                </a:ext>
              </a:extLst>
            </p:cNvPr>
            <p:cNvSpPr txBox="1"/>
            <p:nvPr/>
          </p:nvSpPr>
          <p:spPr>
            <a:xfrm>
              <a:off x="2577307" y="4525622"/>
              <a:ext cx="15647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 err="1"/>
                <a:t>Signature</a:t>
              </a:r>
              <a:endParaRPr lang="de-DE" sz="2800" dirty="0"/>
            </a:p>
          </p:txBody>
        </p:sp>
        <p:cxnSp>
          <p:nvCxnSpPr>
            <p:cNvPr id="18" name="Gerade Verbindung mit Pfeil 17">
              <a:extLst>
                <a:ext uri="{FF2B5EF4-FFF2-40B4-BE49-F238E27FC236}">
                  <a16:creationId xmlns:a16="http://schemas.microsoft.com/office/drawing/2014/main" id="{1D9FC3E7-5828-8588-7C17-F2A50F961E58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H="1" flipV="1">
              <a:off x="3071664" y="3573016"/>
              <a:ext cx="288037" cy="9526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" name="Gerade Verbindung mit Pfeil 19">
              <a:extLst>
                <a:ext uri="{FF2B5EF4-FFF2-40B4-BE49-F238E27FC236}">
                  <a16:creationId xmlns:a16="http://schemas.microsoft.com/office/drawing/2014/main" id="{2D26D836-1C40-13B1-7E80-003E2D57F082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3359701" y="3573016"/>
              <a:ext cx="1440155" cy="9526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2" name="Gerade Verbindung mit Pfeil 21">
              <a:extLst>
                <a:ext uri="{FF2B5EF4-FFF2-40B4-BE49-F238E27FC236}">
                  <a16:creationId xmlns:a16="http://schemas.microsoft.com/office/drawing/2014/main" id="{CE247DEC-B749-8D76-2AAE-D69C838C8798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3359701" y="3573016"/>
              <a:ext cx="2992052" cy="9526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4" name="Textfeld 23">
            <a:extLst>
              <a:ext uri="{FF2B5EF4-FFF2-40B4-BE49-F238E27FC236}">
                <a16:creationId xmlns:a16="http://schemas.microsoft.com/office/drawing/2014/main" id="{F292A0D5-12AA-B7F8-B5D6-FD3618232B68}"/>
              </a:ext>
            </a:extLst>
          </p:cNvPr>
          <p:cNvSpPr txBox="1"/>
          <p:nvPr/>
        </p:nvSpPr>
        <p:spPr>
          <a:xfrm>
            <a:off x="3980580" y="1411817"/>
            <a:ext cx="3689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The </a:t>
            </a:r>
            <a:r>
              <a:rPr lang="de-DE" sz="1600" dirty="0" err="1"/>
              <a:t>naming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method</a:t>
            </a:r>
            <a:r>
              <a:rPr lang="de-DE" sz="1600" dirty="0"/>
              <a:t> and </a:t>
            </a:r>
            <a:r>
              <a:rPr lang="de-DE" sz="1600" dirty="0" err="1"/>
              <a:t>parameters</a:t>
            </a:r>
            <a:r>
              <a:rPr lang="de-DE" sz="1600" dirty="0"/>
              <a:t> </a:t>
            </a:r>
            <a:r>
              <a:rPr lang="de-DE" sz="1600" dirty="0" err="1"/>
              <a:t>indicates</a:t>
            </a:r>
            <a:r>
              <a:rPr lang="de-DE" sz="1600" dirty="0"/>
              <a:t> </a:t>
            </a:r>
            <a:r>
              <a:rPr lang="de-DE" sz="1600" dirty="0" err="1"/>
              <a:t>it‘s</a:t>
            </a:r>
            <a:r>
              <a:rPr lang="de-DE" sz="1600" dirty="0"/>
              <a:t> </a:t>
            </a:r>
            <a:r>
              <a:rPr lang="de-DE" sz="1600" dirty="0" err="1"/>
              <a:t>functionallity</a:t>
            </a:r>
            <a:endParaRPr lang="de-DE" sz="1600" dirty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C807071-99D2-BD7D-C91A-11AD75AB1C3C}"/>
              </a:ext>
            </a:extLst>
          </p:cNvPr>
          <p:cNvSpPr txBox="1"/>
          <p:nvPr/>
        </p:nvSpPr>
        <p:spPr>
          <a:xfrm>
            <a:off x="112873" y="1276131"/>
            <a:ext cx="3689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The </a:t>
            </a:r>
            <a:r>
              <a:rPr lang="de-DE" sz="1600" dirty="0" err="1"/>
              <a:t>keywords</a:t>
            </a:r>
            <a:r>
              <a:rPr lang="de-DE" sz="1600" dirty="0"/>
              <a:t> and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environment</a:t>
            </a:r>
            <a:r>
              <a:rPr lang="de-DE" sz="1600" dirty="0"/>
              <a:t> (</a:t>
            </a:r>
            <a:r>
              <a:rPr lang="de-DE" sz="1600" dirty="0" err="1"/>
              <a:t>java</a:t>
            </a:r>
            <a:r>
              <a:rPr lang="de-DE" sz="1600" dirty="0"/>
              <a:t>) </a:t>
            </a:r>
            <a:r>
              <a:rPr lang="de-DE" sz="1600" dirty="0" err="1"/>
              <a:t>defines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protocol</a:t>
            </a:r>
            <a:endParaRPr lang="de-DE" sz="1600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CB03B66-D703-E9F0-183C-E2A69505CBA9}"/>
              </a:ext>
            </a:extLst>
          </p:cNvPr>
          <p:cNvSpPr txBox="1"/>
          <p:nvPr/>
        </p:nvSpPr>
        <p:spPr>
          <a:xfrm>
            <a:off x="551384" y="5395870"/>
            <a:ext cx="3689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The </a:t>
            </a:r>
            <a:r>
              <a:rPr lang="de-DE" sz="1600" dirty="0" err="1"/>
              <a:t>method</a:t>
            </a:r>
            <a:r>
              <a:rPr lang="de-DE" sz="1600" dirty="0"/>
              <a:t> </a:t>
            </a:r>
            <a:r>
              <a:rPr lang="de-DE" sz="1600" dirty="0" err="1"/>
              <a:t>name,input</a:t>
            </a:r>
            <a:r>
              <a:rPr lang="de-DE" sz="1600" dirty="0"/>
              <a:t> and </a:t>
            </a:r>
            <a:r>
              <a:rPr lang="de-DE" sz="1600" dirty="0" err="1"/>
              <a:t>output</a:t>
            </a:r>
            <a:r>
              <a:rPr lang="de-DE" sz="1600" dirty="0"/>
              <a:t> </a:t>
            </a:r>
            <a:r>
              <a:rPr lang="de-DE" sz="1600" dirty="0" err="1"/>
              <a:t>arguments</a:t>
            </a:r>
            <a:r>
              <a:rPr lang="de-DE" sz="1600" dirty="0"/>
              <a:t> and </a:t>
            </a:r>
            <a:r>
              <a:rPr lang="de-DE" sz="1600" dirty="0" err="1"/>
              <a:t>their</a:t>
            </a:r>
            <a:r>
              <a:rPr lang="de-DE" sz="1600" dirty="0"/>
              <a:t> </a:t>
            </a:r>
            <a:r>
              <a:rPr lang="de-DE" sz="1600" dirty="0" err="1"/>
              <a:t>types</a:t>
            </a:r>
            <a:endParaRPr lang="de-DE" sz="1600" dirty="0"/>
          </a:p>
        </p:txBody>
      </p:sp>
      <p:sp>
        <p:nvSpPr>
          <p:cNvPr id="27" name="Textfeld 8">
            <a:extLst>
              <a:ext uri="{FF2B5EF4-FFF2-40B4-BE49-F238E27FC236}">
                <a16:creationId xmlns:a16="http://schemas.microsoft.com/office/drawing/2014/main" id="{B5FDE320-94CD-799C-EC57-D9AD5291BEAC}"/>
              </a:ext>
            </a:extLst>
          </p:cNvPr>
          <p:cNvSpPr txBox="1"/>
          <p:nvPr/>
        </p:nvSpPr>
        <p:spPr>
          <a:xfrm>
            <a:off x="7062380" y="2708920"/>
            <a:ext cx="47133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no statement about </a:t>
            </a:r>
            <a:r>
              <a:rPr lang="en-US" b="1" dirty="0"/>
              <a:t>how</a:t>
            </a:r>
            <a:r>
              <a:rPr lang="en-US" dirty="0"/>
              <a:t> something is done only </a:t>
            </a:r>
            <a:r>
              <a:rPr lang="en-US" b="1" dirty="0"/>
              <a:t>what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no indication of whether the request is idempotent.(I</a:t>
            </a:r>
            <a:r>
              <a:rPr lang="en-US" sz="1400" dirty="0"/>
              <a:t>dempotent calls would return each time the same result. This can be defined in part by the protocol type)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849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B5991EFF-D116-FBF9-4AF0-87ABF939FD6C}"/>
              </a:ext>
            </a:extLst>
          </p:cNvPr>
          <p:cNvSpPr txBox="1"/>
          <p:nvPr/>
        </p:nvSpPr>
        <p:spPr>
          <a:xfrm>
            <a:off x="-1" y="5704218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R. Fielding</a:t>
            </a:r>
            <a:r>
              <a:rPr lang="en-US" sz="1200" b="0" i="0" u="none" strike="noStrike" baseline="0" dirty="0">
                <a:latin typeface="ArialMT"/>
              </a:rPr>
              <a:t>, </a:t>
            </a:r>
            <a:r>
              <a:rPr lang="en-US" sz="1200" i="1" dirty="0">
                <a:latin typeface="ArialMT"/>
              </a:rPr>
              <a:t>Architectural Styles and the Design of Network-based Software Architectures</a:t>
            </a:r>
            <a:r>
              <a:rPr lang="en-US" sz="1200" b="0" i="0" u="none" strike="noStrike" baseline="0" dirty="0">
                <a:latin typeface="ArialMT"/>
              </a:rPr>
              <a:t>,</a:t>
            </a:r>
            <a:r>
              <a:rPr lang="en-US" sz="1200" b="1" i="0" u="none" strike="noStrike" baseline="0" dirty="0">
                <a:latin typeface="ArialMT"/>
              </a:rPr>
              <a:t>2000</a:t>
            </a:r>
            <a:endParaRPr lang="de-DE" sz="1200" i="1" baseline="30000" dirty="0"/>
          </a:p>
        </p:txBody>
      </p:sp>
      <p:graphicFrame>
        <p:nvGraphicFramePr>
          <p:cNvPr id="15" name="Diagramm 14">
            <a:extLst>
              <a:ext uri="{FF2B5EF4-FFF2-40B4-BE49-F238E27FC236}">
                <a16:creationId xmlns:a16="http://schemas.microsoft.com/office/drawing/2014/main" id="{19880DBB-5EDE-318B-2A4B-9621A87FD7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087501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REST Definition 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644680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9F0C3D08-334F-ACA0-B0FD-9F62D20D0211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M. Amundsen</a:t>
            </a:r>
            <a:r>
              <a:rPr lang="en-US" sz="1200" b="0" i="0" u="none" strike="noStrike" baseline="0" dirty="0">
                <a:latin typeface="ArialMT"/>
              </a:rPr>
              <a:t>, Design and Build Great Web APIs, </a:t>
            </a:r>
            <a:r>
              <a:rPr lang="en-US" sz="1200" b="1" i="0" u="none" strike="noStrike" baseline="0" dirty="0">
                <a:latin typeface="ArialMT"/>
              </a:rPr>
              <a:t>20</a:t>
            </a:r>
            <a:r>
              <a:rPr lang="en-US" sz="1200" b="1" dirty="0">
                <a:latin typeface="ArialMT"/>
              </a:rPr>
              <a:t>20</a:t>
            </a:r>
            <a:endParaRPr lang="de-DE" sz="1200" i="1" baseline="300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2A7A1F6-C974-421C-24B4-90242B2FC1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360" y="1268759"/>
            <a:ext cx="3384376" cy="188996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B4E8F605-457D-A3E2-2087-F7C6A4B5FE3A}"/>
              </a:ext>
            </a:extLst>
          </p:cNvPr>
          <p:cNvSpPr txBox="1"/>
          <p:nvPr/>
        </p:nvSpPr>
        <p:spPr>
          <a:xfrm>
            <a:off x="709433" y="3202656"/>
            <a:ext cx="2402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Set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rules</a:t>
            </a:r>
            <a:r>
              <a:rPr lang="de-DE" b="1" dirty="0"/>
              <a:t>/</a:t>
            </a:r>
            <a:r>
              <a:rPr lang="de-DE" b="1" dirty="0" err="1"/>
              <a:t>constraints</a:t>
            </a:r>
            <a:endParaRPr lang="de-DE" b="1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B87E9D1-3A7F-2918-8272-AA11C5B081E1}"/>
              </a:ext>
            </a:extLst>
          </p:cNvPr>
          <p:cNvSpPr txBox="1"/>
          <p:nvPr/>
        </p:nvSpPr>
        <p:spPr>
          <a:xfrm>
            <a:off x="479376" y="3582439"/>
            <a:ext cx="33123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Client-server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1" i="0" u="none" strike="noStrike" baseline="0" dirty="0" err="1">
                <a:latin typeface="BookmanStd-Light"/>
              </a:rPr>
              <a:t>Stateless</a:t>
            </a:r>
            <a:r>
              <a:rPr lang="de-DE" sz="1600" b="1" i="0" u="none" strike="noStrike" baseline="0" dirty="0">
                <a:latin typeface="BookmanStd-Light"/>
              </a:rPr>
              <a:t> </a:t>
            </a:r>
            <a:r>
              <a:rPr lang="de-DE" sz="1600" b="1" i="0" u="none" strike="noStrike" baseline="0" dirty="0" err="1">
                <a:latin typeface="BookmanStd-Light"/>
              </a:rPr>
              <a:t>systems</a:t>
            </a:r>
            <a:endParaRPr lang="de-DE" sz="1600" b="1" dirty="0">
              <a:latin typeface="BookmanStd-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Cache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1" i="0" u="none" strike="noStrike" baseline="0" dirty="0">
                <a:latin typeface="BookmanStd-Light"/>
              </a:rPr>
              <a:t>Uniform interface</a:t>
            </a:r>
            <a:endParaRPr lang="de-DE" sz="1600" b="1" dirty="0">
              <a:latin typeface="BookmanStd-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0" i="0" u="none" strike="noStrike" baseline="0" dirty="0" err="1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Layered</a:t>
            </a:r>
            <a:r>
              <a:rPr lang="de-DE" sz="16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 </a:t>
            </a:r>
            <a:r>
              <a:rPr lang="de-DE" sz="1600" b="0" i="0" u="none" strike="noStrike" baseline="0" dirty="0" err="1">
                <a:solidFill>
                  <a:schemeClr val="bg1">
                    <a:lumMod val="65000"/>
                  </a:schemeClr>
                </a:solidFill>
                <a:latin typeface="BookmanStd-Light"/>
              </a:rPr>
              <a:t>system</a:t>
            </a:r>
            <a:endParaRPr lang="de-DE" sz="1600" b="0" i="0" u="none" strike="noStrike" baseline="0" dirty="0">
              <a:solidFill>
                <a:schemeClr val="bg1">
                  <a:lumMod val="65000"/>
                </a:schemeClr>
              </a:solidFill>
              <a:latin typeface="BookmanStd-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b="1" i="1" u="none" strike="noStrike" baseline="0" dirty="0">
                <a:latin typeface="BookmanStd-Light"/>
              </a:rPr>
              <a:t>Code on </a:t>
            </a:r>
            <a:r>
              <a:rPr lang="de-DE" sz="1600" b="1" i="1" u="none" strike="noStrike" baseline="0" dirty="0" err="1">
                <a:latin typeface="BookmanStd-Light"/>
              </a:rPr>
              <a:t>demand</a:t>
            </a:r>
            <a:endParaRPr lang="de-DE" sz="1600" b="1" i="1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897ABC2-62EB-20AF-07FB-26446B057264}"/>
              </a:ext>
            </a:extLst>
          </p:cNvPr>
          <p:cNvSpPr txBox="1"/>
          <p:nvPr/>
        </p:nvSpPr>
        <p:spPr>
          <a:xfrm>
            <a:off x="4079776" y="1110879"/>
            <a:ext cx="5544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REST</a:t>
            </a:r>
            <a:r>
              <a:rPr lang="en-US" sz="2400" dirty="0"/>
              <a:t> : </a:t>
            </a:r>
            <a:r>
              <a:rPr lang="de-DE" sz="2400" b="0" i="0" u="none" strike="noStrike" baseline="0" dirty="0" err="1">
                <a:latin typeface="BookmanStd-Light"/>
              </a:rPr>
              <a:t>Representational</a:t>
            </a:r>
            <a:r>
              <a:rPr lang="de-DE" sz="2400" b="0" i="0" u="none" strike="noStrike" baseline="0" dirty="0">
                <a:latin typeface="BookmanStd-Light"/>
              </a:rPr>
              <a:t> State Transfer</a:t>
            </a:r>
            <a:endParaRPr lang="en-US" sz="2400" b="1" dirty="0"/>
          </a:p>
          <a:p>
            <a:endParaRPr lang="de-DE" sz="2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93F8A52-FC85-2DC3-AE82-0391FA9A0F5B}"/>
              </a:ext>
            </a:extLst>
          </p:cNvPr>
          <p:cNvSpPr txBox="1"/>
          <p:nvPr/>
        </p:nvSpPr>
        <p:spPr>
          <a:xfrm>
            <a:off x="4151784" y="1631536"/>
            <a:ext cx="48740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Not a standard or protocol, like HTTP but more of a style</a:t>
            </a:r>
          </a:p>
          <a:p>
            <a:endParaRPr lang="de-DE" sz="1600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76D4817-59AB-D90C-DB87-22AC0B3E7C03}"/>
              </a:ext>
            </a:extLst>
          </p:cNvPr>
          <p:cNvSpPr txBox="1"/>
          <p:nvPr/>
        </p:nvSpPr>
        <p:spPr>
          <a:xfrm>
            <a:off x="4511824" y="2437350"/>
            <a:ext cx="527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Protocol</a:t>
            </a:r>
            <a:r>
              <a:rPr lang="de-DE" dirty="0"/>
              <a:t>: </a:t>
            </a:r>
            <a:r>
              <a:rPr lang="en-US" dirty="0"/>
              <a:t>Not strictly defined but in reality, 99% http(s)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7A07080D-C728-96C7-0EEF-73CA03AD5701}"/>
              </a:ext>
            </a:extLst>
          </p:cNvPr>
          <p:cNvSpPr txBox="1"/>
          <p:nvPr/>
        </p:nvSpPr>
        <p:spPr>
          <a:xfrm>
            <a:off x="4511824" y="3140118"/>
            <a:ext cx="3637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Domain</a:t>
            </a:r>
            <a:r>
              <a:rPr lang="de-DE" dirty="0"/>
              <a:t>: </a:t>
            </a:r>
            <a:r>
              <a:rPr lang="en-US" dirty="0"/>
              <a:t>domain specific resources 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E340D31-AD92-1787-F4EF-3AC0D0A0C76D}"/>
              </a:ext>
            </a:extLst>
          </p:cNvPr>
          <p:cNvSpPr txBox="1"/>
          <p:nvPr/>
        </p:nvSpPr>
        <p:spPr>
          <a:xfrm>
            <a:off x="4511824" y="3805094"/>
            <a:ext cx="628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Signature</a:t>
            </a:r>
            <a:r>
              <a:rPr lang="de-DE" dirty="0"/>
              <a:t>: </a:t>
            </a:r>
            <a:r>
              <a:rPr lang="en-US" dirty="0"/>
              <a:t>Query parameters, server </a:t>
            </a:r>
            <a:r>
              <a:rPr lang="en-US" dirty="0" err="1"/>
              <a:t>address+path</a:t>
            </a:r>
            <a:r>
              <a:rPr lang="en-US" dirty="0"/>
              <a:t> and Response</a:t>
            </a:r>
            <a:endParaRPr lang="de-DE" dirty="0"/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1DE48868-2078-59E6-2B53-A62C9DCE0F83}"/>
              </a:ext>
            </a:extLst>
          </p:cNvPr>
          <p:cNvGrpSpPr/>
          <p:nvPr/>
        </p:nvGrpSpPr>
        <p:grpSpPr>
          <a:xfrm>
            <a:off x="7752184" y="4632770"/>
            <a:ext cx="2856103" cy="1187388"/>
            <a:chOff x="8184700" y="4450266"/>
            <a:chExt cx="2856103" cy="1187388"/>
          </a:xfrm>
        </p:grpSpPr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F0471602-B854-E649-2E23-BE27980B439B}"/>
                </a:ext>
              </a:extLst>
            </p:cNvPr>
            <p:cNvSpPr txBox="1"/>
            <p:nvPr/>
          </p:nvSpPr>
          <p:spPr>
            <a:xfrm>
              <a:off x="8652810" y="4450266"/>
              <a:ext cx="18985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b="1" dirty="0" err="1"/>
                <a:t>Maturity</a:t>
              </a:r>
              <a:r>
                <a:rPr lang="de-DE" sz="1400" b="1" dirty="0"/>
                <a:t> </a:t>
              </a:r>
              <a:r>
                <a:rPr lang="de-DE" sz="1400" b="1" dirty="0" err="1"/>
                <a:t>levels</a:t>
              </a:r>
              <a:r>
                <a:rPr lang="de-DE" sz="1400" b="1" dirty="0"/>
                <a:t> </a:t>
              </a:r>
              <a:r>
                <a:rPr lang="de-DE" sz="1400" b="1" dirty="0" err="1"/>
                <a:t>of</a:t>
              </a:r>
              <a:r>
                <a:rPr lang="de-DE" sz="1400" b="1" dirty="0"/>
                <a:t> REST</a:t>
              </a:r>
            </a:p>
          </p:txBody>
        </p:sp>
        <p:graphicFrame>
          <p:nvGraphicFramePr>
            <p:cNvPr id="20" name="Diagramm 19">
              <a:extLst>
                <a:ext uri="{FF2B5EF4-FFF2-40B4-BE49-F238E27FC236}">
                  <a16:creationId xmlns:a16="http://schemas.microsoft.com/office/drawing/2014/main" id="{3C981624-BD8E-B879-A98B-6F2D5ED56A3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911868346"/>
                </p:ext>
              </p:extLst>
            </p:nvPr>
          </p:nvGraphicFramePr>
          <p:xfrm>
            <a:off x="8207980" y="4686744"/>
            <a:ext cx="2832823" cy="58598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0BC7AF02-8EE3-C7F8-0D5A-9469DC330C65}"/>
                </a:ext>
              </a:extLst>
            </p:cNvPr>
            <p:cNvSpPr txBox="1"/>
            <p:nvPr/>
          </p:nvSpPr>
          <p:spPr>
            <a:xfrm>
              <a:off x="8184700" y="5098043"/>
              <a:ext cx="78418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i="1" dirty="0"/>
                <a:t>Swamp </a:t>
              </a:r>
              <a:r>
                <a:rPr lang="de-DE" sz="1100" i="1" dirty="0" err="1"/>
                <a:t>of</a:t>
              </a:r>
              <a:r>
                <a:rPr lang="de-DE" sz="1100" i="1" dirty="0"/>
                <a:t> </a:t>
              </a:r>
              <a:br>
                <a:rPr lang="de-DE" sz="1100" i="1" dirty="0"/>
              </a:br>
              <a:r>
                <a:rPr lang="de-DE" sz="1100" i="1" dirty="0" err="1"/>
                <a:t>pox</a:t>
              </a:r>
              <a:endParaRPr lang="de-DE" sz="1100" i="1" dirty="0"/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DDAA9A81-7E0E-ABF0-1B36-A1B34746EADC}"/>
                </a:ext>
              </a:extLst>
            </p:cNvPr>
            <p:cNvSpPr txBox="1"/>
            <p:nvPr/>
          </p:nvSpPr>
          <p:spPr>
            <a:xfrm>
              <a:off x="8874025" y="5194100"/>
              <a:ext cx="72808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i="1" dirty="0" err="1"/>
                <a:t>resources</a:t>
              </a:r>
              <a:endParaRPr lang="de-DE" sz="1100" i="1" dirty="0"/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226DA16E-26C6-4848-4689-5488EF895E4F}"/>
                </a:ext>
              </a:extLst>
            </p:cNvPr>
            <p:cNvSpPr txBox="1"/>
            <p:nvPr/>
          </p:nvSpPr>
          <p:spPr>
            <a:xfrm>
              <a:off x="9615575" y="5206767"/>
              <a:ext cx="74571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i="1" dirty="0" err="1"/>
                <a:t>Mehods</a:t>
              </a:r>
              <a:r>
                <a:rPr lang="de-DE" sz="1100" i="1" dirty="0"/>
                <a:t> +</a:t>
              </a:r>
              <a:br>
                <a:rPr lang="de-DE" sz="1100" i="1" dirty="0"/>
              </a:br>
              <a:r>
                <a:rPr lang="de-DE" sz="1100" i="1" dirty="0"/>
                <a:t>Actions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5A0048D-F99B-DDA7-AA26-BCDC90A3129A}"/>
                </a:ext>
              </a:extLst>
            </p:cNvPr>
            <p:cNvSpPr txBox="1"/>
            <p:nvPr/>
          </p:nvSpPr>
          <p:spPr>
            <a:xfrm>
              <a:off x="10332333" y="5148028"/>
              <a:ext cx="54053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i="1" dirty="0" err="1"/>
                <a:t>Hyper</a:t>
              </a:r>
              <a:endParaRPr lang="de-DE" sz="1100" i="1" dirty="0"/>
            </a:p>
            <a:p>
              <a:pPr algn="ctr"/>
              <a:r>
                <a:rPr lang="de-DE" sz="1100" i="1" dirty="0" err="1"/>
                <a:t>media</a:t>
              </a:r>
              <a:endParaRPr lang="de-DE" sz="11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097003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b="1" dirty="0"/>
              <a:t>REST – some (useful?) API design patterns 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88696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9E4E258-1090-7A70-DF51-176C4BD82FCB}"/>
              </a:ext>
            </a:extLst>
          </p:cNvPr>
          <p:cNvSpPr txBox="1"/>
          <p:nvPr/>
        </p:nvSpPr>
        <p:spPr>
          <a:xfrm>
            <a:off x="407368" y="1702581"/>
            <a:ext cx="595740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/>
              <a:t>Conformist</a:t>
            </a:r>
            <a:r>
              <a:rPr lang="de-DE" sz="1600" b="1" dirty="0"/>
              <a:t> </a:t>
            </a:r>
            <a:r>
              <a:rPr lang="de-DE" sz="1600" b="1" dirty="0" err="1"/>
              <a:t>pattern</a:t>
            </a:r>
            <a:r>
              <a:rPr lang="de-DE" sz="1600" dirty="0"/>
              <a:t>: </a:t>
            </a:r>
            <a:r>
              <a:rPr lang="en-US" sz="1600" dirty="0"/>
              <a:t>the upstream party defines the parameters and the protocol. The downstream party must implement those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Anti-Corruption Layer</a:t>
            </a:r>
            <a:r>
              <a:rPr lang="en-US" sz="1600" dirty="0"/>
              <a:t>: An adapter between the real API and the application </a:t>
            </a:r>
            <a:r>
              <a:rPr lang="de-DE" sz="1600" dirty="0" err="1"/>
              <a:t>which</a:t>
            </a:r>
            <a:r>
              <a:rPr lang="de-DE" sz="1600" dirty="0"/>
              <a:t> </a:t>
            </a:r>
            <a:r>
              <a:rPr lang="de-DE" sz="1600" dirty="0" err="1"/>
              <a:t>uses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api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/>
              <a:t>Open Host Service: </a:t>
            </a:r>
            <a:r>
              <a:rPr lang="en-US" sz="1600" dirty="0"/>
              <a:t>One or more adapter between </a:t>
            </a:r>
            <a:r>
              <a:rPr lang="de-DE" sz="1600" dirty="0" err="1"/>
              <a:t>application</a:t>
            </a:r>
            <a:r>
              <a:rPr lang="de-DE" sz="1600" dirty="0"/>
              <a:t> and different </a:t>
            </a:r>
            <a:r>
              <a:rPr lang="de-DE" sz="1600" dirty="0" err="1"/>
              <a:t>variants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API </a:t>
            </a:r>
            <a:r>
              <a:rPr lang="de-DE" sz="1600" dirty="0" err="1"/>
              <a:t>to</a:t>
            </a:r>
            <a:r>
              <a:rPr lang="de-DE" sz="1600" dirty="0"/>
              <a:t> customize </a:t>
            </a:r>
            <a:r>
              <a:rPr lang="de-DE" sz="1600" dirty="0" err="1"/>
              <a:t>them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/>
              <a:t>Shared</a:t>
            </a:r>
            <a:r>
              <a:rPr lang="de-DE" sz="1600" b="1" dirty="0"/>
              <a:t> Kernel: </a:t>
            </a:r>
            <a:r>
              <a:rPr lang="de-DE" sz="1600" dirty="0"/>
              <a:t>Upstream and Downstream </a:t>
            </a:r>
            <a:r>
              <a:rPr lang="de-DE" sz="1600" dirty="0" err="1"/>
              <a:t>share</a:t>
            </a:r>
            <a:r>
              <a:rPr lang="de-DE" sz="1600" dirty="0"/>
              <a:t> </a:t>
            </a:r>
            <a:r>
              <a:rPr lang="de-DE" sz="1600" dirty="0" err="1"/>
              <a:t>some</a:t>
            </a:r>
            <a:r>
              <a:rPr lang="de-DE" sz="1600" dirty="0"/>
              <a:t> </a:t>
            </a:r>
            <a:r>
              <a:rPr lang="de-DE" sz="1600" dirty="0" err="1"/>
              <a:t>pieces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sourcecode</a:t>
            </a:r>
            <a:r>
              <a:rPr lang="de-DE" sz="1600" dirty="0"/>
              <a:t>(like </a:t>
            </a:r>
            <a:r>
              <a:rPr lang="de-DE" sz="1600" dirty="0" err="1"/>
              <a:t>datatypes</a:t>
            </a:r>
            <a:r>
              <a:rPr lang="de-DE" sz="1600" dirty="0"/>
              <a:t>)</a:t>
            </a: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A383F34-CE91-0E53-30A2-ECCF39BCF64A}"/>
              </a:ext>
            </a:extLst>
          </p:cNvPr>
          <p:cNvSpPr txBox="1"/>
          <p:nvPr/>
        </p:nvSpPr>
        <p:spPr>
          <a:xfrm>
            <a:off x="4199" y="5981217"/>
            <a:ext cx="121878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ArialMT"/>
              </a:rPr>
              <a:t>G. Rhoden</a:t>
            </a:r>
            <a:r>
              <a:rPr lang="en-US" sz="1200" i="1" u="none" strike="noStrike" baseline="0" dirty="0">
                <a:latin typeface="ArialMT"/>
              </a:rPr>
              <a:t>, </a:t>
            </a:r>
            <a:r>
              <a:rPr lang="en-US" sz="1200" i="1" dirty="0"/>
              <a:t>API-Patterns: Shared Kernel, Anti-Corruption Layer &amp; Co. – </a:t>
            </a:r>
            <a:r>
              <a:rPr lang="en-US" sz="1200" i="1" dirty="0" err="1"/>
              <a:t>wie</a:t>
            </a:r>
            <a:r>
              <a:rPr lang="en-US" sz="1200" i="1" dirty="0"/>
              <a:t> bitte?! // Deutsch, </a:t>
            </a:r>
            <a:r>
              <a:rPr lang="en-US" sz="1200" b="1" i="1" dirty="0"/>
              <a:t>2024</a:t>
            </a:r>
            <a:r>
              <a:rPr lang="en-US" sz="1200" i="1" dirty="0"/>
              <a:t>, [https://www.youtube.com/watch?v=n47RSfeFIy8]</a:t>
            </a:r>
          </a:p>
          <a:p>
            <a:endParaRPr lang="de-DE" sz="1200" i="1" baseline="30000" dirty="0"/>
          </a:p>
        </p:txBody>
      </p:sp>
    </p:spTree>
    <p:extLst>
      <p:ext uri="{BB962C8B-B14F-4D97-AF65-F5344CB8AC3E}">
        <p14:creationId xmlns:p14="http://schemas.microsoft.com/office/powerpoint/2010/main" val="222951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REST </a:t>
            </a:r>
            <a:r>
              <a:rPr lang="de-DE" sz="2400" b="1" dirty="0" err="1"/>
              <a:t>Example</a:t>
            </a:r>
            <a:r>
              <a:rPr lang="de-DE" sz="2400" b="1" dirty="0"/>
              <a:t> - Browser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57267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357F99-F307-47AC-4D53-00106EB96FDB}"/>
              </a:ext>
            </a:extLst>
          </p:cNvPr>
          <p:cNvSpPr txBox="1"/>
          <p:nvPr/>
        </p:nvSpPr>
        <p:spPr>
          <a:xfrm>
            <a:off x="839416" y="1807334"/>
            <a:ext cx="784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pubchem.ncbi.nlm.nih.gov/</a:t>
            </a:r>
            <a:r>
              <a:rPr lang="de-DE" dirty="0">
                <a:solidFill>
                  <a:schemeClr val="accent1"/>
                </a:solidFill>
              </a:rPr>
              <a:t>rest/pug/substance/sid/10000/synonyms/json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7CDF304-370F-5AB0-F844-717A03A684F6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236066" y="2157922"/>
            <a:ext cx="22345" cy="37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399C7DC9-4134-44EA-A712-D843FD5C7A05}"/>
              </a:ext>
            </a:extLst>
          </p:cNvPr>
          <p:cNvSpPr txBox="1"/>
          <p:nvPr/>
        </p:nvSpPr>
        <p:spPr>
          <a:xfrm>
            <a:off x="750131" y="2536705"/>
            <a:ext cx="971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protocol</a:t>
            </a:r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E3B87290-6A5A-5497-17C9-E438BC1361E8}"/>
              </a:ext>
            </a:extLst>
          </p:cNvPr>
          <p:cNvSpPr txBox="1"/>
          <p:nvPr/>
        </p:nvSpPr>
        <p:spPr>
          <a:xfrm>
            <a:off x="2843310" y="2536705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server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E0EF3FA-7C67-6165-4E46-409FAC6172F8}"/>
              </a:ext>
            </a:extLst>
          </p:cNvPr>
          <p:cNvSpPr txBox="1"/>
          <p:nvPr/>
        </p:nvSpPr>
        <p:spPr>
          <a:xfrm>
            <a:off x="7153666" y="2525144"/>
            <a:ext cx="613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path</a:t>
            </a:r>
            <a:endParaRPr lang="de-DE" dirty="0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C7007745-DD7E-E99B-9CCB-3D0161EBD256}"/>
              </a:ext>
            </a:extLst>
          </p:cNvPr>
          <p:cNvCxnSpPr>
            <a:stCxn id="19" idx="0"/>
          </p:cNvCxnSpPr>
          <p:nvPr/>
        </p:nvCxnSpPr>
        <p:spPr>
          <a:xfrm flipV="1">
            <a:off x="3228127" y="2214155"/>
            <a:ext cx="0" cy="322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FCB4801-86DC-C86D-4C53-2BB4E812FFE0}"/>
              </a:ext>
            </a:extLst>
          </p:cNvPr>
          <p:cNvCxnSpPr>
            <a:stCxn id="20" idx="0"/>
          </p:cNvCxnSpPr>
          <p:nvPr/>
        </p:nvCxnSpPr>
        <p:spPr>
          <a:xfrm flipH="1" flipV="1">
            <a:off x="7452320" y="2176666"/>
            <a:ext cx="8225" cy="348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rafik 27">
            <a:extLst>
              <a:ext uri="{FF2B5EF4-FFF2-40B4-BE49-F238E27FC236}">
                <a16:creationId xmlns:a16="http://schemas.microsoft.com/office/drawing/2014/main" id="{F658412B-F5CF-D498-1E56-A08469DD8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445" y="1556792"/>
            <a:ext cx="2811867" cy="1746766"/>
          </a:xfrm>
          <a:prstGeom prst="rect">
            <a:avLst/>
          </a:prstGeom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D6E47D32-58EC-19FC-4D6E-95C2CC928FDC}"/>
              </a:ext>
            </a:extLst>
          </p:cNvPr>
          <p:cNvSpPr txBox="1"/>
          <p:nvPr/>
        </p:nvSpPr>
        <p:spPr>
          <a:xfrm>
            <a:off x="3174337" y="1300118"/>
            <a:ext cx="3546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pubchem</a:t>
            </a:r>
            <a:r>
              <a:rPr lang="de-DE" b="1" dirty="0"/>
              <a:t> -  </a:t>
            </a:r>
            <a:r>
              <a:rPr lang="de-DE" b="1" dirty="0" err="1"/>
              <a:t>searching</a:t>
            </a:r>
            <a:r>
              <a:rPr lang="de-DE" b="1" dirty="0"/>
              <a:t>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synonyms</a:t>
            </a:r>
            <a:endParaRPr lang="de-DE" b="1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150B946-0567-60F3-F0AE-3C5AE8DBDCA4}"/>
              </a:ext>
            </a:extLst>
          </p:cNvPr>
          <p:cNvSpPr txBox="1"/>
          <p:nvPr/>
        </p:nvSpPr>
        <p:spPr>
          <a:xfrm>
            <a:off x="952767" y="3936216"/>
            <a:ext cx="7387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www.ebi.ac.uk/</a:t>
            </a:r>
            <a:r>
              <a:rPr lang="de-DE" dirty="0">
                <a:solidFill>
                  <a:schemeClr val="accent1"/>
                </a:solidFill>
              </a:rPr>
              <a:t>chembl/api/data/target</a:t>
            </a:r>
            <a:r>
              <a:rPr lang="de-DE" dirty="0"/>
              <a:t>?</a:t>
            </a:r>
            <a:r>
              <a:rPr lang="de-DE" dirty="0">
                <a:solidFill>
                  <a:schemeClr val="accent3">
                    <a:lumMod val="75000"/>
                  </a:schemeClr>
                </a:solidFill>
              </a:rPr>
              <a:t>pref_name__contains=cyclin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56C67B8-F78D-0387-D8A7-9A52B0C1949E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1349417" y="4286804"/>
            <a:ext cx="22345" cy="37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A3F49EC4-4DA7-E81C-1E74-D5DDEF3154A5}"/>
              </a:ext>
            </a:extLst>
          </p:cNvPr>
          <p:cNvSpPr txBox="1"/>
          <p:nvPr/>
        </p:nvSpPr>
        <p:spPr>
          <a:xfrm>
            <a:off x="863482" y="4665587"/>
            <a:ext cx="971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protocol</a:t>
            </a:r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66C526EB-2A9E-7E7B-D80C-D317762B2151}"/>
              </a:ext>
            </a:extLst>
          </p:cNvPr>
          <p:cNvSpPr txBox="1"/>
          <p:nvPr/>
        </p:nvSpPr>
        <p:spPr>
          <a:xfrm>
            <a:off x="2622184" y="4681334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server</a:t>
            </a:r>
            <a:endParaRPr lang="de-DE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9CB2D1AF-BD94-FB60-5F34-8B7E29B36F18}"/>
              </a:ext>
            </a:extLst>
          </p:cNvPr>
          <p:cNvSpPr txBox="1"/>
          <p:nvPr/>
        </p:nvSpPr>
        <p:spPr>
          <a:xfrm>
            <a:off x="4115945" y="4654978"/>
            <a:ext cx="613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path</a:t>
            </a:r>
            <a:endParaRPr lang="de-DE" dirty="0"/>
          </a:p>
        </p:txBody>
      </p: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625E83F6-558C-0C9C-75B0-B255553AC056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2567608" y="4286804"/>
            <a:ext cx="439393" cy="394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A715EF78-22FD-67E3-E1ED-B5E4662371D8}"/>
              </a:ext>
            </a:extLst>
          </p:cNvPr>
          <p:cNvCxnSpPr>
            <a:stCxn id="34" idx="0"/>
          </p:cNvCxnSpPr>
          <p:nvPr/>
        </p:nvCxnSpPr>
        <p:spPr>
          <a:xfrm flipH="1" flipV="1">
            <a:off x="4414599" y="4306500"/>
            <a:ext cx="8225" cy="348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76BB21B1-D385-67DA-EF31-D051607839A3}"/>
              </a:ext>
            </a:extLst>
          </p:cNvPr>
          <p:cNvSpPr txBox="1"/>
          <p:nvPr/>
        </p:nvSpPr>
        <p:spPr>
          <a:xfrm>
            <a:off x="3287688" y="3429000"/>
            <a:ext cx="5295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ChEMBL</a:t>
            </a:r>
            <a:r>
              <a:rPr lang="de-DE" b="1" dirty="0"/>
              <a:t> -  </a:t>
            </a:r>
            <a:r>
              <a:rPr lang="de-DE" b="1" dirty="0" err="1"/>
              <a:t>searching</a:t>
            </a:r>
            <a:r>
              <a:rPr lang="de-DE" b="1" dirty="0"/>
              <a:t>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molecules</a:t>
            </a:r>
            <a:r>
              <a:rPr lang="de-DE" b="1" dirty="0"/>
              <a:t> </a:t>
            </a:r>
            <a:r>
              <a:rPr lang="de-DE" b="1" dirty="0" err="1"/>
              <a:t>with</a:t>
            </a:r>
            <a:r>
              <a:rPr lang="de-DE" b="1" dirty="0"/>
              <a:t> </a:t>
            </a:r>
            <a:r>
              <a:rPr lang="de-DE" b="1" dirty="0" err="1"/>
              <a:t>name</a:t>
            </a:r>
            <a:r>
              <a:rPr lang="de-DE" b="1" dirty="0"/>
              <a:t> </a:t>
            </a:r>
            <a:r>
              <a:rPr lang="de-DE" b="1" dirty="0" err="1"/>
              <a:t>pattern</a:t>
            </a:r>
            <a:endParaRPr lang="de-DE" b="1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250161D-0BE3-E927-60DA-7418EA521802}"/>
              </a:ext>
            </a:extLst>
          </p:cNvPr>
          <p:cNvSpPr txBox="1"/>
          <p:nvPr/>
        </p:nvSpPr>
        <p:spPr>
          <a:xfrm>
            <a:off x="6681346" y="4734789"/>
            <a:ext cx="1171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parameter</a:t>
            </a:r>
            <a:endParaRPr lang="de-DE" dirty="0"/>
          </a:p>
        </p:txBody>
      </p: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14FD50C6-E0D0-4A06-1974-E66036B9C515}"/>
              </a:ext>
            </a:extLst>
          </p:cNvPr>
          <p:cNvCxnSpPr>
            <a:cxnSpLocks/>
            <a:stCxn id="40" idx="0"/>
          </p:cNvCxnSpPr>
          <p:nvPr/>
        </p:nvCxnSpPr>
        <p:spPr>
          <a:xfrm flipV="1">
            <a:off x="7267180" y="4286804"/>
            <a:ext cx="0" cy="447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Grafik 45">
            <a:extLst>
              <a:ext uri="{FF2B5EF4-FFF2-40B4-BE49-F238E27FC236}">
                <a16:creationId xmlns:a16="http://schemas.microsoft.com/office/drawing/2014/main" id="{797DF7DE-041D-BB3D-2E31-2C8AB772C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5726" y="4005064"/>
            <a:ext cx="2849586" cy="1562101"/>
          </a:xfrm>
          <a:prstGeom prst="rect">
            <a:avLst/>
          </a:prstGeom>
        </p:spPr>
      </p:pic>
      <p:sp>
        <p:nvSpPr>
          <p:cNvPr id="47" name="Textfeld 46">
            <a:extLst>
              <a:ext uri="{FF2B5EF4-FFF2-40B4-BE49-F238E27FC236}">
                <a16:creationId xmlns:a16="http://schemas.microsoft.com/office/drawing/2014/main" id="{6056741F-C6E4-1EC4-E31F-BD72105D6107}"/>
              </a:ext>
            </a:extLst>
          </p:cNvPr>
          <p:cNvSpPr txBox="1"/>
          <p:nvPr/>
        </p:nvSpPr>
        <p:spPr>
          <a:xfrm>
            <a:off x="-1" y="5704218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https://pubchem.ncbi.nlm.nih.gov/docs/pug-rest-tutorial</a:t>
            </a:r>
            <a:endParaRPr lang="de-DE" sz="1200" i="1" baseline="30000" dirty="0"/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CB8A344B-DFFC-8184-0458-30BAC653E942}"/>
              </a:ext>
            </a:extLst>
          </p:cNvPr>
          <p:cNvSpPr txBox="1"/>
          <p:nvPr/>
        </p:nvSpPr>
        <p:spPr>
          <a:xfrm>
            <a:off x="-1" y="5979770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https://www.ebi.ac.uk/chembl/ws</a:t>
            </a:r>
            <a:endParaRPr lang="de-DE" sz="1200" i="1" baseline="30000" dirty="0"/>
          </a:p>
        </p:txBody>
      </p:sp>
    </p:spTree>
    <p:extLst>
      <p:ext uri="{BB962C8B-B14F-4D97-AF65-F5344CB8AC3E}">
        <p14:creationId xmlns:p14="http://schemas.microsoft.com/office/powerpoint/2010/main" val="326085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REST </a:t>
            </a:r>
            <a:r>
              <a:rPr lang="de-DE" sz="2400" b="1" dirty="0" err="1"/>
              <a:t>Example</a:t>
            </a:r>
            <a:r>
              <a:rPr lang="de-DE" sz="2400" b="1" dirty="0"/>
              <a:t> </a:t>
            </a:r>
            <a:r>
              <a:rPr lang="de-DE" sz="2400" b="1" dirty="0" err="1"/>
              <a:t>javascript</a:t>
            </a:r>
            <a:r>
              <a:rPr lang="de-DE" sz="2400" b="1" dirty="0"/>
              <a:t> and </a:t>
            </a:r>
            <a:r>
              <a:rPr lang="de-DE" sz="2400" b="1" dirty="0" err="1"/>
              <a:t>python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428656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12" name="Textfeld 8">
            <a:extLst>
              <a:ext uri="{FF2B5EF4-FFF2-40B4-BE49-F238E27FC236}">
                <a16:creationId xmlns:a16="http://schemas.microsoft.com/office/drawing/2014/main" id="{4AF0E75A-C6FF-4A60-9F69-E9BCC7ADECB5}"/>
              </a:ext>
            </a:extLst>
          </p:cNvPr>
          <p:cNvSpPr txBox="1"/>
          <p:nvPr/>
        </p:nvSpPr>
        <p:spPr>
          <a:xfrm>
            <a:off x="5171730" y="2627790"/>
            <a:ext cx="48965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The request method is also defined in the header</a:t>
            </a:r>
          </a:p>
          <a:p>
            <a:pPr algn="ctr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GET</a:t>
            </a:r>
            <a:r>
              <a:rPr lang="en-US" dirty="0"/>
              <a:t> : Used to receive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POST</a:t>
            </a:r>
            <a:r>
              <a:rPr lang="en-US" dirty="0"/>
              <a:t>: send information to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PUT</a:t>
            </a:r>
            <a:r>
              <a:rPr lang="en-US" dirty="0"/>
              <a:t>: update information on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DELETE</a:t>
            </a:r>
            <a:r>
              <a:rPr lang="en-US" dirty="0"/>
              <a:t>: remove information on server</a:t>
            </a:r>
            <a:endParaRPr lang="de-DE" dirty="0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022C7B79-BE09-85B8-A94E-743EBF3CA35E}"/>
              </a:ext>
            </a:extLst>
          </p:cNvPr>
          <p:cNvGrpSpPr/>
          <p:nvPr/>
        </p:nvGrpSpPr>
        <p:grpSpPr>
          <a:xfrm>
            <a:off x="1127448" y="2871818"/>
            <a:ext cx="3444552" cy="1477328"/>
            <a:chOff x="335360" y="1138511"/>
            <a:chExt cx="3444552" cy="1477328"/>
          </a:xfrm>
        </p:grpSpPr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0B3951DB-3F49-1CB5-F122-A9A3091E8F43}"/>
                </a:ext>
              </a:extLst>
            </p:cNvPr>
            <p:cNvSpPr/>
            <p:nvPr/>
          </p:nvSpPr>
          <p:spPr>
            <a:xfrm>
              <a:off x="335360" y="1138511"/>
              <a:ext cx="1296144" cy="147732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12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C2E759B4-E51F-753B-78EC-CEECDBEB482D}"/>
                </a:ext>
              </a:extLst>
            </p:cNvPr>
            <p:cNvSpPr/>
            <p:nvPr/>
          </p:nvSpPr>
          <p:spPr>
            <a:xfrm>
              <a:off x="407368" y="1542305"/>
              <a:ext cx="1152128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accent3">
                      <a:lumMod val="75000"/>
                    </a:schemeClr>
                  </a:solidFill>
                </a:rPr>
                <a:t>Request </a:t>
              </a:r>
              <a:r>
                <a:rPr lang="de-DE" sz="1200" b="1" dirty="0" err="1">
                  <a:solidFill>
                    <a:schemeClr val="accent3">
                      <a:lumMod val="75000"/>
                    </a:schemeClr>
                  </a:solidFill>
                </a:rPr>
                <a:t>line</a:t>
              </a:r>
              <a:endParaRPr lang="de-DE" sz="12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EA36E5D-94B6-FF02-A9BE-B9D58FFD98F8}"/>
                </a:ext>
              </a:extLst>
            </p:cNvPr>
            <p:cNvSpPr/>
            <p:nvPr/>
          </p:nvSpPr>
          <p:spPr>
            <a:xfrm>
              <a:off x="407368" y="1877175"/>
              <a:ext cx="1152128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accent3">
                      <a:lumMod val="75000"/>
                    </a:schemeClr>
                  </a:solidFill>
                </a:rPr>
                <a:t>Header</a:t>
              </a: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E9231206-6D99-C96E-CFBB-8B8F3B60248C}"/>
                </a:ext>
              </a:extLst>
            </p:cNvPr>
            <p:cNvSpPr/>
            <p:nvPr/>
          </p:nvSpPr>
          <p:spPr>
            <a:xfrm>
              <a:off x="407368" y="2212045"/>
              <a:ext cx="1152128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accent3">
                      <a:lumMod val="75000"/>
                    </a:schemeClr>
                  </a:solidFill>
                </a:rPr>
                <a:t>Message</a:t>
              </a:r>
            </a:p>
          </p:txBody>
        </p:sp>
        <p:sp>
          <p:nvSpPr>
            <p:cNvPr id="10" name="Textfeld 8">
              <a:extLst>
                <a:ext uri="{FF2B5EF4-FFF2-40B4-BE49-F238E27FC236}">
                  <a16:creationId xmlns:a16="http://schemas.microsoft.com/office/drawing/2014/main" id="{C463C4E0-4AEA-D9A5-2464-45EDE506490A}"/>
                </a:ext>
              </a:extLst>
            </p:cNvPr>
            <p:cNvSpPr txBox="1"/>
            <p:nvPr/>
          </p:nvSpPr>
          <p:spPr>
            <a:xfrm>
              <a:off x="1772148" y="2032978"/>
              <a:ext cx="200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dirty="0"/>
                <a:t>context specific information like parameters</a:t>
              </a:r>
              <a:endParaRPr lang="de-DE" sz="1200" dirty="0"/>
            </a:p>
          </p:txBody>
        </p:sp>
        <p:sp>
          <p:nvSpPr>
            <p:cNvPr id="11" name="Textfeld 8">
              <a:extLst>
                <a:ext uri="{FF2B5EF4-FFF2-40B4-BE49-F238E27FC236}">
                  <a16:creationId xmlns:a16="http://schemas.microsoft.com/office/drawing/2014/main" id="{68564F47-C0F7-D13B-774F-408C3AA5D609}"/>
                </a:ext>
              </a:extLst>
            </p:cNvPr>
            <p:cNvSpPr txBox="1"/>
            <p:nvPr/>
          </p:nvSpPr>
          <p:spPr>
            <a:xfrm>
              <a:off x="1703512" y="1161760"/>
              <a:ext cx="20077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dirty="0"/>
                <a:t>Contains information like IP address, server, accepted data formats, …</a:t>
              </a:r>
              <a:endParaRPr lang="de-DE" sz="1200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50AF2C1B-CFBA-EDB9-56FD-266A9A8DCF78}"/>
                </a:ext>
              </a:extLst>
            </p:cNvPr>
            <p:cNvSpPr txBox="1"/>
            <p:nvPr/>
          </p:nvSpPr>
          <p:spPr>
            <a:xfrm>
              <a:off x="340813" y="1185198"/>
              <a:ext cx="12961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b="1" dirty="0">
                  <a:solidFill>
                    <a:schemeClr val="accent3">
                      <a:lumMod val="75000"/>
                    </a:schemeClr>
                  </a:solidFill>
                </a:rPr>
                <a:t>HTTP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128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33A5A7-E270-B8C8-4FFE-E61416094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88695BE3-734C-B78A-668D-453F1DA10F2A}"/>
              </a:ext>
            </a:extLst>
          </p:cNvPr>
          <p:cNvSpPr/>
          <p:nvPr/>
        </p:nvSpPr>
        <p:spPr>
          <a:xfrm>
            <a:off x="335360" y="1138511"/>
            <a:ext cx="1296144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752BC4-A784-C72D-BDAA-3215AED995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REST </a:t>
            </a:r>
            <a:r>
              <a:rPr lang="de-DE" sz="2400" b="1" dirty="0" err="1"/>
              <a:t>Example</a:t>
            </a:r>
            <a:r>
              <a:rPr lang="de-DE" sz="2400" b="1" dirty="0"/>
              <a:t> </a:t>
            </a:r>
            <a:r>
              <a:rPr lang="de-DE" sz="2400" b="1" dirty="0" err="1"/>
              <a:t>javascript</a:t>
            </a:r>
            <a:r>
              <a:rPr lang="de-DE" sz="2400" b="1" dirty="0"/>
              <a:t> and </a:t>
            </a:r>
            <a:r>
              <a:rPr lang="de-DE" sz="2400" b="1" dirty="0" err="1"/>
              <a:t>python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657A06D-CF7A-1C74-3213-1E8E6A527E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428656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2797682-3C77-3272-A74D-AC3BC531A4F5}"/>
              </a:ext>
            </a:extLst>
          </p:cNvPr>
          <p:cNvSpPr/>
          <p:nvPr/>
        </p:nvSpPr>
        <p:spPr>
          <a:xfrm>
            <a:off x="407368" y="1542305"/>
            <a:ext cx="1152128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3">
                    <a:lumMod val="75000"/>
                  </a:schemeClr>
                </a:solidFill>
              </a:rPr>
              <a:t>Request </a:t>
            </a:r>
            <a:r>
              <a:rPr lang="de-DE" sz="1200" b="1" dirty="0" err="1">
                <a:solidFill>
                  <a:schemeClr val="accent3">
                    <a:lumMod val="75000"/>
                  </a:schemeClr>
                </a:solidFill>
              </a:rPr>
              <a:t>line</a:t>
            </a:r>
            <a:endParaRPr lang="de-DE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14FAFA2-8648-4F13-60D0-7399650CA47B}"/>
              </a:ext>
            </a:extLst>
          </p:cNvPr>
          <p:cNvSpPr/>
          <p:nvPr/>
        </p:nvSpPr>
        <p:spPr>
          <a:xfrm>
            <a:off x="407368" y="1877175"/>
            <a:ext cx="1152128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3">
                    <a:lumMod val="75000"/>
                  </a:schemeClr>
                </a:solidFill>
              </a:rPr>
              <a:t>Header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2377DA1-BC0A-43D5-0922-6007CB30E2D9}"/>
              </a:ext>
            </a:extLst>
          </p:cNvPr>
          <p:cNvSpPr/>
          <p:nvPr/>
        </p:nvSpPr>
        <p:spPr>
          <a:xfrm>
            <a:off x="407368" y="2212045"/>
            <a:ext cx="1152128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3">
                    <a:lumMod val="75000"/>
                  </a:schemeClr>
                </a:solidFill>
              </a:rPr>
              <a:t>Message</a:t>
            </a:r>
          </a:p>
        </p:txBody>
      </p:sp>
      <p:sp>
        <p:nvSpPr>
          <p:cNvPr id="10" name="Textfeld 8">
            <a:extLst>
              <a:ext uri="{FF2B5EF4-FFF2-40B4-BE49-F238E27FC236}">
                <a16:creationId xmlns:a16="http://schemas.microsoft.com/office/drawing/2014/main" id="{02A7AF95-400A-2CDB-8577-4C35EEF79BF8}"/>
              </a:ext>
            </a:extLst>
          </p:cNvPr>
          <p:cNvSpPr txBox="1"/>
          <p:nvPr/>
        </p:nvSpPr>
        <p:spPr>
          <a:xfrm>
            <a:off x="1772148" y="2032978"/>
            <a:ext cx="2007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/>
              <a:t>context specific information like parameters</a:t>
            </a:r>
            <a:endParaRPr lang="de-DE" sz="1200" dirty="0"/>
          </a:p>
        </p:txBody>
      </p:sp>
      <p:sp>
        <p:nvSpPr>
          <p:cNvPr id="11" name="Textfeld 8">
            <a:extLst>
              <a:ext uri="{FF2B5EF4-FFF2-40B4-BE49-F238E27FC236}">
                <a16:creationId xmlns:a16="http://schemas.microsoft.com/office/drawing/2014/main" id="{C2985D71-EE16-ADFE-709F-E2D4EC72B6B8}"/>
              </a:ext>
            </a:extLst>
          </p:cNvPr>
          <p:cNvSpPr txBox="1"/>
          <p:nvPr/>
        </p:nvSpPr>
        <p:spPr>
          <a:xfrm>
            <a:off x="1703512" y="1161760"/>
            <a:ext cx="2007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/>
              <a:t>Contains information like IP address, server, accepted data formats, …</a:t>
            </a:r>
            <a:endParaRPr lang="de-DE" sz="1200" dirty="0"/>
          </a:p>
        </p:txBody>
      </p:sp>
      <p:sp>
        <p:nvSpPr>
          <p:cNvPr id="12" name="Textfeld 8">
            <a:extLst>
              <a:ext uri="{FF2B5EF4-FFF2-40B4-BE49-F238E27FC236}">
                <a16:creationId xmlns:a16="http://schemas.microsoft.com/office/drawing/2014/main" id="{27227F9B-1655-C414-4EF2-9DD5D14AE886}"/>
              </a:ext>
            </a:extLst>
          </p:cNvPr>
          <p:cNvSpPr txBox="1"/>
          <p:nvPr/>
        </p:nvSpPr>
        <p:spPr>
          <a:xfrm>
            <a:off x="4871864" y="1145411"/>
            <a:ext cx="48965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The request method is also defined in the header</a:t>
            </a:r>
          </a:p>
          <a:p>
            <a:pPr algn="ctr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GET</a:t>
            </a:r>
            <a:r>
              <a:rPr lang="en-US" dirty="0"/>
              <a:t> : Used to receive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POST</a:t>
            </a:r>
            <a:r>
              <a:rPr lang="en-US" dirty="0"/>
              <a:t>: send information to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PUT</a:t>
            </a:r>
            <a:r>
              <a:rPr lang="en-US" dirty="0"/>
              <a:t>: update information on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DELETE</a:t>
            </a:r>
            <a:r>
              <a:rPr lang="en-US" dirty="0"/>
              <a:t>: remove information on server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1AB9CA6-50A3-A56C-EA77-800825B46FBE}"/>
              </a:ext>
            </a:extLst>
          </p:cNvPr>
          <p:cNvSpPr txBox="1"/>
          <p:nvPr/>
        </p:nvSpPr>
        <p:spPr>
          <a:xfrm>
            <a:off x="340813" y="11851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HTTP Request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69AE08E5-11EC-93AC-4AF0-8A0D9C5F7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69" y="2707802"/>
            <a:ext cx="3590925" cy="1752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Textfeld 8">
            <a:extLst>
              <a:ext uri="{FF2B5EF4-FFF2-40B4-BE49-F238E27FC236}">
                <a16:creationId xmlns:a16="http://schemas.microsoft.com/office/drawing/2014/main" id="{4BACFE6A-2A9E-8CF2-C73E-BBF17B83D2AB}"/>
              </a:ext>
            </a:extLst>
          </p:cNvPr>
          <p:cNvSpPr txBox="1"/>
          <p:nvPr/>
        </p:nvSpPr>
        <p:spPr>
          <a:xfrm>
            <a:off x="307369" y="4173053"/>
            <a:ext cx="3590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i="1" dirty="0"/>
              <a:t>Example java script</a:t>
            </a:r>
            <a:endParaRPr lang="de-DE" sz="1200" b="1" i="1" dirty="0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CC2E0F1B-7B70-B5FA-D7A9-E88CD296D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60" y="4541088"/>
            <a:ext cx="3514725" cy="13239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Textfeld 8">
            <a:extLst>
              <a:ext uri="{FF2B5EF4-FFF2-40B4-BE49-F238E27FC236}">
                <a16:creationId xmlns:a16="http://schemas.microsoft.com/office/drawing/2014/main" id="{E28E9597-5053-8F9B-E5AC-32FA2D19D7D1}"/>
              </a:ext>
            </a:extLst>
          </p:cNvPr>
          <p:cNvSpPr txBox="1"/>
          <p:nvPr/>
        </p:nvSpPr>
        <p:spPr>
          <a:xfrm>
            <a:off x="407368" y="5635125"/>
            <a:ext cx="3514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i="1" dirty="0"/>
              <a:t>Example python</a:t>
            </a:r>
            <a:endParaRPr lang="de-DE" sz="1200" b="1" i="1" dirty="0"/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2BA71F7E-1281-EB52-6049-B02340F4EB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958" y="2899737"/>
            <a:ext cx="3219450" cy="23812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A238BE83-F091-6ED9-804C-BCC62F9167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52897" y="2489044"/>
            <a:ext cx="2524125" cy="3009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273F046B-ACA1-5651-B6A4-EFD3B76CD8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7435" y="4301687"/>
            <a:ext cx="2562225" cy="17240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1" name="Pfeil: nach rechts 30">
            <a:extLst>
              <a:ext uri="{FF2B5EF4-FFF2-40B4-BE49-F238E27FC236}">
                <a16:creationId xmlns:a16="http://schemas.microsoft.com/office/drawing/2014/main" id="{64006CAC-05D6-3F03-6C8B-004E5CAFBED9}"/>
              </a:ext>
            </a:extLst>
          </p:cNvPr>
          <p:cNvSpPr/>
          <p:nvPr/>
        </p:nvSpPr>
        <p:spPr>
          <a:xfrm>
            <a:off x="4407521" y="4232733"/>
            <a:ext cx="1944216" cy="455338"/>
          </a:xfrm>
          <a:prstGeom prst="rightArrow">
            <a:avLst/>
          </a:prstGeom>
          <a:solidFill>
            <a:schemeClr val="bg2">
              <a:lumMod val="1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6CB10F1-7AE8-2B2B-40D5-4CFEAB0C5E5D}"/>
              </a:ext>
            </a:extLst>
          </p:cNvPr>
          <p:cNvSpPr txBox="1"/>
          <p:nvPr/>
        </p:nvSpPr>
        <p:spPr>
          <a:xfrm>
            <a:off x="4689340" y="3993994"/>
            <a:ext cx="1271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Both </a:t>
            </a:r>
            <a:r>
              <a:rPr lang="de-DE" dirty="0" err="1"/>
              <a:t>create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326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E1D82-8FC6-9EE7-A929-47F12D78B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64B80A-DD6B-E843-155B-6808037B64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Roadmap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47762D4-FDAF-97B3-6E2B-1E81283A5FE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7F4E9D6-586F-230D-5036-2925CF43B5E0}"/>
              </a:ext>
            </a:extLst>
          </p:cNvPr>
          <p:cNvSpPr txBox="1"/>
          <p:nvPr/>
        </p:nvSpPr>
        <p:spPr>
          <a:xfrm>
            <a:off x="6500065" y="7605464"/>
            <a:ext cx="54458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Softwarearchitecture</a:t>
            </a:r>
            <a:r>
              <a:rPr lang="de-DE" dirty="0"/>
              <a:t>: </a:t>
            </a:r>
            <a:r>
              <a:rPr lang="de-DE" dirty="0" err="1"/>
              <a:t>What</a:t>
            </a:r>
            <a:r>
              <a:rPr lang="de-DE" dirty="0"/>
              <a:t> and </a:t>
            </a:r>
            <a:r>
              <a:rPr lang="de-DE" dirty="0" err="1"/>
              <a:t>Why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Examples</a:t>
            </a:r>
            <a:r>
              <a:rPr lang="de-DE" dirty="0"/>
              <a:t> : Microservices and Hexagonal </a:t>
            </a:r>
            <a:r>
              <a:rPr lang="de-DE" dirty="0" err="1"/>
              <a:t>architecture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API 2 </a:t>
            </a:r>
            <a:r>
              <a:rPr lang="de-DE" dirty="0" err="1"/>
              <a:t>Examples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Open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Testing</a:t>
            </a:r>
            <a:r>
              <a:rPr lang="de-DE" dirty="0"/>
              <a:t>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  <p:sp>
        <p:nvSpPr>
          <p:cNvPr id="33" name="Freeform 412">
            <a:extLst>
              <a:ext uri="{FF2B5EF4-FFF2-40B4-BE49-F238E27FC236}">
                <a16:creationId xmlns:a16="http://schemas.microsoft.com/office/drawing/2014/main" id="{EABAADF5-2DAA-AAE9-969D-FC9AE528EB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960" y="1803488"/>
            <a:ext cx="3024336" cy="537696"/>
          </a:xfrm>
          <a:custGeom>
            <a:avLst/>
            <a:gdLst>
              <a:gd name="T0" fmla="*/ 2118 w 2525"/>
              <a:gd name="T1" fmla="*/ 0 h 918"/>
              <a:gd name="T2" fmla="*/ 102 w 2525"/>
              <a:gd name="T3" fmla="*/ 0 h 918"/>
              <a:gd name="T4" fmla="*/ 102 w 2525"/>
              <a:gd name="T5" fmla="*/ 0 h 918"/>
              <a:gd name="T6" fmla="*/ 0 w 2525"/>
              <a:gd name="T7" fmla="*/ 102 h 918"/>
              <a:gd name="T8" fmla="*/ 0 w 2525"/>
              <a:gd name="T9" fmla="*/ 816 h 918"/>
              <a:gd name="T10" fmla="*/ 0 w 2525"/>
              <a:gd name="T11" fmla="*/ 816 h 918"/>
              <a:gd name="T12" fmla="*/ 102 w 2525"/>
              <a:gd name="T13" fmla="*/ 917 h 918"/>
              <a:gd name="T14" fmla="*/ 2118 w 2525"/>
              <a:gd name="T15" fmla="*/ 917 h 918"/>
              <a:gd name="T16" fmla="*/ 2118 w 2525"/>
              <a:gd name="T17" fmla="*/ 917 h 918"/>
              <a:gd name="T18" fmla="*/ 2196 w 2525"/>
              <a:gd name="T19" fmla="*/ 880 h 918"/>
              <a:gd name="T20" fmla="*/ 2493 w 2525"/>
              <a:gd name="T21" fmla="*/ 524 h 918"/>
              <a:gd name="T22" fmla="*/ 2493 w 2525"/>
              <a:gd name="T23" fmla="*/ 524 h 918"/>
              <a:gd name="T24" fmla="*/ 2493 w 2525"/>
              <a:gd name="T25" fmla="*/ 393 h 918"/>
              <a:gd name="T26" fmla="*/ 2196 w 2525"/>
              <a:gd name="T27" fmla="*/ 36 h 918"/>
              <a:gd name="T28" fmla="*/ 2196 w 2525"/>
              <a:gd name="T29" fmla="*/ 36 h 918"/>
              <a:gd name="T30" fmla="*/ 2118 w 2525"/>
              <a:gd name="T31" fmla="*/ 0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525" h="918">
                <a:moveTo>
                  <a:pt x="2118" y="0"/>
                </a:moveTo>
                <a:lnTo>
                  <a:pt x="102" y="0"/>
                </a:lnTo>
                <a:lnTo>
                  <a:pt x="102" y="0"/>
                </a:lnTo>
                <a:cubicBezTo>
                  <a:pt x="46" y="0"/>
                  <a:pt x="0" y="46"/>
                  <a:pt x="0" y="102"/>
                </a:cubicBezTo>
                <a:lnTo>
                  <a:pt x="0" y="816"/>
                </a:lnTo>
                <a:lnTo>
                  <a:pt x="0" y="816"/>
                </a:lnTo>
                <a:cubicBezTo>
                  <a:pt x="0" y="872"/>
                  <a:pt x="46" y="917"/>
                  <a:pt x="102" y="917"/>
                </a:cubicBezTo>
                <a:lnTo>
                  <a:pt x="2118" y="917"/>
                </a:lnTo>
                <a:lnTo>
                  <a:pt x="2118" y="917"/>
                </a:lnTo>
                <a:cubicBezTo>
                  <a:pt x="2148" y="917"/>
                  <a:pt x="2176" y="904"/>
                  <a:pt x="2196" y="880"/>
                </a:cubicBezTo>
                <a:lnTo>
                  <a:pt x="2493" y="524"/>
                </a:lnTo>
                <a:lnTo>
                  <a:pt x="2493" y="524"/>
                </a:lnTo>
                <a:cubicBezTo>
                  <a:pt x="2524" y="486"/>
                  <a:pt x="2524" y="431"/>
                  <a:pt x="2493" y="393"/>
                </a:cubicBezTo>
                <a:lnTo>
                  <a:pt x="2196" y="36"/>
                </a:lnTo>
                <a:lnTo>
                  <a:pt x="2196" y="36"/>
                </a:lnTo>
                <a:cubicBezTo>
                  <a:pt x="2176" y="13"/>
                  <a:pt x="2148" y="0"/>
                  <a:pt x="2118" y="0"/>
                </a:cubicBezTo>
              </a:path>
            </a:pathLst>
          </a:custGeom>
          <a:solidFill>
            <a:schemeClr val="accent3">
              <a:lumMod val="75000"/>
            </a:schemeClr>
          </a:solidFill>
          <a:ln w="34925"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sz="2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Architecture</a:t>
            </a:r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A70B4289-19E8-BE93-D5CF-471B9A550D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3832" y="1160972"/>
            <a:ext cx="1224136" cy="5004331"/>
          </a:xfrm>
          <a:custGeom>
            <a:avLst/>
            <a:gdLst>
              <a:gd name="T0" fmla="*/ 2054 w 2083"/>
              <a:gd name="T1" fmla="*/ 7974 h 7975"/>
              <a:gd name="T2" fmla="*/ 2054 w 2083"/>
              <a:gd name="T3" fmla="*/ 7974 h 7975"/>
              <a:gd name="T4" fmla="*/ 2029 w 2083"/>
              <a:gd name="T5" fmla="*/ 7955 h 7975"/>
              <a:gd name="T6" fmla="*/ 4 w 2083"/>
              <a:gd name="T7" fmla="*/ 35 h 7975"/>
              <a:gd name="T8" fmla="*/ 4 w 2083"/>
              <a:gd name="T9" fmla="*/ 35 h 7975"/>
              <a:gd name="T10" fmla="*/ 22 w 2083"/>
              <a:gd name="T11" fmla="*/ 4 h 7975"/>
              <a:gd name="T12" fmla="*/ 22 w 2083"/>
              <a:gd name="T13" fmla="*/ 4 h 7975"/>
              <a:gd name="T14" fmla="*/ 52 w 2083"/>
              <a:gd name="T15" fmla="*/ 22 h 7975"/>
              <a:gd name="T16" fmla="*/ 2079 w 2083"/>
              <a:gd name="T17" fmla="*/ 7942 h 7975"/>
              <a:gd name="T18" fmla="*/ 2079 w 2083"/>
              <a:gd name="T19" fmla="*/ 7942 h 7975"/>
              <a:gd name="T20" fmla="*/ 2060 w 2083"/>
              <a:gd name="T21" fmla="*/ 7973 h 7975"/>
              <a:gd name="T22" fmla="*/ 2060 w 2083"/>
              <a:gd name="T23" fmla="*/ 7973 h 7975"/>
              <a:gd name="T24" fmla="*/ 2054 w 2083"/>
              <a:gd name="T25" fmla="*/ 7974 h 79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83" h="7975">
                <a:moveTo>
                  <a:pt x="2054" y="7974"/>
                </a:moveTo>
                <a:lnTo>
                  <a:pt x="2054" y="7974"/>
                </a:lnTo>
                <a:cubicBezTo>
                  <a:pt x="2043" y="7974"/>
                  <a:pt x="2032" y="7966"/>
                  <a:pt x="2029" y="7955"/>
                </a:cubicBezTo>
                <a:lnTo>
                  <a:pt x="4" y="35"/>
                </a:lnTo>
                <a:lnTo>
                  <a:pt x="4" y="35"/>
                </a:lnTo>
                <a:cubicBezTo>
                  <a:pt x="0" y="21"/>
                  <a:pt x="8" y="7"/>
                  <a:pt x="22" y="4"/>
                </a:cubicBezTo>
                <a:lnTo>
                  <a:pt x="22" y="4"/>
                </a:lnTo>
                <a:cubicBezTo>
                  <a:pt x="35" y="0"/>
                  <a:pt x="49" y="8"/>
                  <a:pt x="52" y="22"/>
                </a:cubicBezTo>
                <a:lnTo>
                  <a:pt x="2079" y="7942"/>
                </a:lnTo>
                <a:lnTo>
                  <a:pt x="2079" y="7942"/>
                </a:lnTo>
                <a:cubicBezTo>
                  <a:pt x="2082" y="7956"/>
                  <a:pt x="2074" y="7970"/>
                  <a:pt x="2060" y="7973"/>
                </a:cubicBezTo>
                <a:lnTo>
                  <a:pt x="2060" y="7973"/>
                </a:lnTo>
                <a:cubicBezTo>
                  <a:pt x="2058" y="7973"/>
                  <a:pt x="2056" y="7974"/>
                  <a:pt x="2054" y="7974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6530" dirty="0">
              <a:latin typeface="Lato Light" panose="020F0502020204030203" pitchFamily="34" charset="0"/>
            </a:endParaRPr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47DF5611-42F0-34E1-91B3-13134CECC19C}"/>
              </a:ext>
            </a:extLst>
          </p:cNvPr>
          <p:cNvSpPr/>
          <p:nvPr/>
        </p:nvSpPr>
        <p:spPr>
          <a:xfrm>
            <a:off x="4592323" y="1837827"/>
            <a:ext cx="504056" cy="49619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9D7EC3ED-C1CA-CC9F-9A31-65BBBA6BAB19}"/>
              </a:ext>
            </a:extLst>
          </p:cNvPr>
          <p:cNvSpPr txBox="1"/>
          <p:nvPr/>
        </p:nvSpPr>
        <p:spPr>
          <a:xfrm>
            <a:off x="5681713" y="1610671"/>
            <a:ext cx="33888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Definition and 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</a:t>
            </a:r>
            <a:r>
              <a:rPr lang="de-DE" dirty="0"/>
              <a:t>  : Microservices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</a:t>
            </a:r>
            <a:r>
              <a:rPr lang="de-DE" dirty="0"/>
              <a:t>  : Ports and Adapters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F3FC16D-5CF4-7569-21A1-4F2D74D0AF4A}"/>
              </a:ext>
            </a:extLst>
          </p:cNvPr>
          <p:cNvSpPr txBox="1"/>
          <p:nvPr/>
        </p:nvSpPr>
        <p:spPr>
          <a:xfrm>
            <a:off x="6096000" y="3180621"/>
            <a:ext cx="35201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reality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Examples</a:t>
            </a:r>
            <a:r>
              <a:rPr lang="de-DE" dirty="0"/>
              <a:t> : Java Interface &amp; 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Open API</a:t>
            </a:r>
          </a:p>
        </p:txBody>
      </p:sp>
      <p:sp>
        <p:nvSpPr>
          <p:cNvPr id="11" name="Freeform 412">
            <a:extLst>
              <a:ext uri="{FF2B5EF4-FFF2-40B4-BE49-F238E27FC236}">
                <a16:creationId xmlns:a16="http://schemas.microsoft.com/office/drawing/2014/main" id="{3668F10B-2540-CB52-4FDE-052DA43B1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0509" y="3369884"/>
            <a:ext cx="3024336" cy="537696"/>
          </a:xfrm>
          <a:custGeom>
            <a:avLst/>
            <a:gdLst>
              <a:gd name="T0" fmla="*/ 2118 w 2525"/>
              <a:gd name="T1" fmla="*/ 0 h 918"/>
              <a:gd name="T2" fmla="*/ 102 w 2525"/>
              <a:gd name="T3" fmla="*/ 0 h 918"/>
              <a:gd name="T4" fmla="*/ 102 w 2525"/>
              <a:gd name="T5" fmla="*/ 0 h 918"/>
              <a:gd name="T6" fmla="*/ 0 w 2525"/>
              <a:gd name="T7" fmla="*/ 102 h 918"/>
              <a:gd name="T8" fmla="*/ 0 w 2525"/>
              <a:gd name="T9" fmla="*/ 816 h 918"/>
              <a:gd name="T10" fmla="*/ 0 w 2525"/>
              <a:gd name="T11" fmla="*/ 816 h 918"/>
              <a:gd name="T12" fmla="*/ 102 w 2525"/>
              <a:gd name="T13" fmla="*/ 917 h 918"/>
              <a:gd name="T14" fmla="*/ 2118 w 2525"/>
              <a:gd name="T15" fmla="*/ 917 h 918"/>
              <a:gd name="T16" fmla="*/ 2118 w 2525"/>
              <a:gd name="T17" fmla="*/ 917 h 918"/>
              <a:gd name="T18" fmla="*/ 2196 w 2525"/>
              <a:gd name="T19" fmla="*/ 880 h 918"/>
              <a:gd name="T20" fmla="*/ 2493 w 2525"/>
              <a:gd name="T21" fmla="*/ 524 h 918"/>
              <a:gd name="T22" fmla="*/ 2493 w 2525"/>
              <a:gd name="T23" fmla="*/ 524 h 918"/>
              <a:gd name="T24" fmla="*/ 2493 w 2525"/>
              <a:gd name="T25" fmla="*/ 393 h 918"/>
              <a:gd name="T26" fmla="*/ 2196 w 2525"/>
              <a:gd name="T27" fmla="*/ 36 h 918"/>
              <a:gd name="T28" fmla="*/ 2196 w 2525"/>
              <a:gd name="T29" fmla="*/ 36 h 918"/>
              <a:gd name="T30" fmla="*/ 2118 w 2525"/>
              <a:gd name="T31" fmla="*/ 0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525" h="918">
                <a:moveTo>
                  <a:pt x="2118" y="0"/>
                </a:moveTo>
                <a:lnTo>
                  <a:pt x="102" y="0"/>
                </a:lnTo>
                <a:lnTo>
                  <a:pt x="102" y="0"/>
                </a:lnTo>
                <a:cubicBezTo>
                  <a:pt x="46" y="0"/>
                  <a:pt x="0" y="46"/>
                  <a:pt x="0" y="102"/>
                </a:cubicBezTo>
                <a:lnTo>
                  <a:pt x="0" y="816"/>
                </a:lnTo>
                <a:lnTo>
                  <a:pt x="0" y="816"/>
                </a:lnTo>
                <a:cubicBezTo>
                  <a:pt x="0" y="872"/>
                  <a:pt x="46" y="917"/>
                  <a:pt x="102" y="917"/>
                </a:cubicBezTo>
                <a:lnTo>
                  <a:pt x="2118" y="917"/>
                </a:lnTo>
                <a:lnTo>
                  <a:pt x="2118" y="917"/>
                </a:lnTo>
                <a:cubicBezTo>
                  <a:pt x="2148" y="917"/>
                  <a:pt x="2176" y="904"/>
                  <a:pt x="2196" y="880"/>
                </a:cubicBezTo>
                <a:lnTo>
                  <a:pt x="2493" y="524"/>
                </a:lnTo>
                <a:lnTo>
                  <a:pt x="2493" y="524"/>
                </a:lnTo>
                <a:cubicBezTo>
                  <a:pt x="2524" y="486"/>
                  <a:pt x="2524" y="431"/>
                  <a:pt x="2493" y="393"/>
                </a:cubicBezTo>
                <a:lnTo>
                  <a:pt x="2196" y="36"/>
                </a:lnTo>
                <a:lnTo>
                  <a:pt x="2196" y="36"/>
                </a:lnTo>
                <a:cubicBezTo>
                  <a:pt x="2176" y="13"/>
                  <a:pt x="2148" y="0"/>
                  <a:pt x="2118" y="0"/>
                </a:cubicBezTo>
              </a:path>
            </a:pathLst>
          </a:custGeom>
          <a:solidFill>
            <a:schemeClr val="accent3">
              <a:lumMod val="75000"/>
            </a:schemeClr>
          </a:solidFill>
          <a:ln w="34925"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sz="2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APIs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7452720A-3168-FF70-2295-6A2CB350CEBD}"/>
              </a:ext>
            </a:extLst>
          </p:cNvPr>
          <p:cNvSpPr/>
          <p:nvPr/>
        </p:nvSpPr>
        <p:spPr>
          <a:xfrm>
            <a:off x="4943872" y="3404223"/>
            <a:ext cx="504056" cy="49619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48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REST </a:t>
            </a:r>
            <a:r>
              <a:rPr lang="de-DE" sz="2400" b="1" dirty="0" err="1"/>
              <a:t>Example</a:t>
            </a:r>
            <a:endParaRPr lang="de-DE" sz="2400" b="1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16688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357F99-F307-47AC-4D53-00106EB96FDB}"/>
              </a:ext>
            </a:extLst>
          </p:cNvPr>
          <p:cNvSpPr txBox="1"/>
          <p:nvPr/>
        </p:nvSpPr>
        <p:spPr>
          <a:xfrm>
            <a:off x="257786" y="1311827"/>
            <a:ext cx="784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pubchem.ncbi.nlm.nih.gov/rest/pug/</a:t>
            </a:r>
            <a:r>
              <a:rPr lang="de-DE" dirty="0">
                <a:solidFill>
                  <a:schemeClr val="accent1"/>
                </a:solidFill>
              </a:rPr>
              <a:t>substance/sid/10000/synonyms/json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150B946-0567-60F3-F0AE-3C5AE8DBDCA4}"/>
              </a:ext>
            </a:extLst>
          </p:cNvPr>
          <p:cNvSpPr txBox="1"/>
          <p:nvPr/>
        </p:nvSpPr>
        <p:spPr>
          <a:xfrm>
            <a:off x="2402040" y="1790924"/>
            <a:ext cx="7387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www.ebi.ac.uk/chembl/api/</a:t>
            </a:r>
            <a:r>
              <a:rPr lang="de-DE" dirty="0">
                <a:solidFill>
                  <a:schemeClr val="accent1"/>
                </a:solidFill>
              </a:rPr>
              <a:t>data/target</a:t>
            </a:r>
            <a:r>
              <a:rPr lang="de-DE" dirty="0"/>
              <a:t>?</a:t>
            </a:r>
            <a:r>
              <a:rPr lang="de-DE" dirty="0">
                <a:solidFill>
                  <a:schemeClr val="accent3">
                    <a:lumMod val="75000"/>
                  </a:schemeClr>
                </a:solidFill>
              </a:rPr>
              <a:t>pref_name__contains=cyclin</a:t>
            </a:r>
          </a:p>
        </p:txBody>
      </p:sp>
      <p:pic>
        <p:nvPicPr>
          <p:cNvPr id="12" name="Grafik 11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29ACBF28-99FD-E2BB-9C6B-5D1A2CDB08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3392" y="1853239"/>
            <a:ext cx="1009347" cy="1326150"/>
          </a:xfrm>
          <a:prstGeom prst="rect">
            <a:avLst/>
          </a:prstGeom>
        </p:spPr>
      </p:pic>
      <p:sp>
        <p:nvSpPr>
          <p:cNvPr id="13" name="Denkblase: wolkenförmig 12">
            <a:extLst>
              <a:ext uri="{FF2B5EF4-FFF2-40B4-BE49-F238E27FC236}">
                <a16:creationId xmlns:a16="http://schemas.microsoft.com/office/drawing/2014/main" id="{0D6DEE74-4FA7-A597-D62E-088786F827B1}"/>
              </a:ext>
            </a:extLst>
          </p:cNvPr>
          <p:cNvSpPr/>
          <p:nvPr/>
        </p:nvSpPr>
        <p:spPr>
          <a:xfrm>
            <a:off x="2845880" y="2160256"/>
            <a:ext cx="2994952" cy="2132981"/>
          </a:xfrm>
          <a:prstGeom prst="cloudCallout">
            <a:avLst>
              <a:gd name="adj1" fmla="val -86422"/>
              <a:gd name="adj2" fmla="val -46870"/>
            </a:avLst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4A594C7-C91C-451B-FB81-21EF2A5375DC}"/>
              </a:ext>
            </a:extLst>
          </p:cNvPr>
          <p:cNvSpPr txBox="1"/>
          <p:nvPr/>
        </p:nvSpPr>
        <p:spPr>
          <a:xfrm>
            <a:off x="3194414" y="2650850"/>
            <a:ext cx="2297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But </a:t>
            </a:r>
            <a:r>
              <a:rPr lang="de-DE" dirty="0" err="1"/>
              <a:t>how</a:t>
            </a:r>
            <a:r>
              <a:rPr lang="de-DE" dirty="0"/>
              <a:t> do i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parameters</a:t>
            </a:r>
            <a:r>
              <a:rPr lang="de-DE" dirty="0"/>
              <a:t> 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enter</a:t>
            </a:r>
            <a:r>
              <a:rPr lang="de-DE" dirty="0"/>
              <a:t> ???</a:t>
            </a:r>
          </a:p>
        </p:txBody>
      </p:sp>
    </p:spTree>
    <p:extLst>
      <p:ext uri="{BB962C8B-B14F-4D97-AF65-F5344CB8AC3E}">
        <p14:creationId xmlns:p14="http://schemas.microsoft.com/office/powerpoint/2010/main" val="30077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Open API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644680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357F99-F307-47AC-4D53-00106EB96FDB}"/>
              </a:ext>
            </a:extLst>
          </p:cNvPr>
          <p:cNvSpPr txBox="1"/>
          <p:nvPr/>
        </p:nvSpPr>
        <p:spPr>
          <a:xfrm>
            <a:off x="257786" y="1311827"/>
            <a:ext cx="784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pubchem.ncbi.nlm.nih.gov/rest/pug/</a:t>
            </a:r>
            <a:r>
              <a:rPr lang="de-DE" dirty="0">
                <a:solidFill>
                  <a:schemeClr val="accent1"/>
                </a:solidFill>
              </a:rPr>
              <a:t>substance/sid/10000/synonyms/json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150B946-0567-60F3-F0AE-3C5AE8DBDCA4}"/>
              </a:ext>
            </a:extLst>
          </p:cNvPr>
          <p:cNvSpPr txBox="1"/>
          <p:nvPr/>
        </p:nvSpPr>
        <p:spPr>
          <a:xfrm>
            <a:off x="2402040" y="1790924"/>
            <a:ext cx="7387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www.ebi.ac.uk/chembl/api/</a:t>
            </a:r>
            <a:r>
              <a:rPr lang="de-DE" dirty="0">
                <a:solidFill>
                  <a:schemeClr val="accent1"/>
                </a:solidFill>
              </a:rPr>
              <a:t>data/target</a:t>
            </a:r>
            <a:r>
              <a:rPr lang="de-DE" dirty="0"/>
              <a:t>?</a:t>
            </a:r>
            <a:r>
              <a:rPr lang="de-DE" dirty="0">
                <a:solidFill>
                  <a:schemeClr val="accent3">
                    <a:lumMod val="75000"/>
                  </a:schemeClr>
                </a:solidFill>
              </a:rPr>
              <a:t>pref_name__contains=cyclin</a:t>
            </a:r>
          </a:p>
        </p:txBody>
      </p:sp>
      <p:pic>
        <p:nvPicPr>
          <p:cNvPr id="2" name="Grafik 1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9E988462-78D5-609F-ABF8-FE95F323CC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3392" y="1853239"/>
            <a:ext cx="1009347" cy="1326150"/>
          </a:xfrm>
          <a:prstGeom prst="rect">
            <a:avLst/>
          </a:prstGeom>
        </p:spPr>
      </p:pic>
      <p:sp>
        <p:nvSpPr>
          <p:cNvPr id="4" name="Denkblase: wolkenförmig 3">
            <a:extLst>
              <a:ext uri="{FF2B5EF4-FFF2-40B4-BE49-F238E27FC236}">
                <a16:creationId xmlns:a16="http://schemas.microsoft.com/office/drawing/2014/main" id="{18CD0399-3A3F-014C-D87E-9E3408033A55}"/>
              </a:ext>
            </a:extLst>
          </p:cNvPr>
          <p:cNvSpPr/>
          <p:nvPr/>
        </p:nvSpPr>
        <p:spPr>
          <a:xfrm>
            <a:off x="2845880" y="2160256"/>
            <a:ext cx="2994952" cy="2132981"/>
          </a:xfrm>
          <a:prstGeom prst="cloudCallout">
            <a:avLst>
              <a:gd name="adj1" fmla="val -86422"/>
              <a:gd name="adj2" fmla="val -46870"/>
            </a:avLst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20DC048-4CEA-4BE0-0413-E1D5042F1DCB}"/>
              </a:ext>
            </a:extLst>
          </p:cNvPr>
          <p:cNvSpPr txBox="1"/>
          <p:nvPr/>
        </p:nvSpPr>
        <p:spPr>
          <a:xfrm>
            <a:off x="3194414" y="2650850"/>
            <a:ext cx="2297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But </a:t>
            </a:r>
            <a:r>
              <a:rPr lang="de-DE" dirty="0" err="1"/>
              <a:t>how</a:t>
            </a:r>
            <a:r>
              <a:rPr lang="de-DE" dirty="0"/>
              <a:t> do i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parameters</a:t>
            </a:r>
            <a:r>
              <a:rPr lang="de-DE" dirty="0"/>
              <a:t> 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enter</a:t>
            </a:r>
            <a:r>
              <a:rPr lang="de-DE" dirty="0"/>
              <a:t> ???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4F4994-D3D8-2944-6B2E-CE07FBE8FFEC}"/>
              </a:ext>
            </a:extLst>
          </p:cNvPr>
          <p:cNvSpPr txBox="1"/>
          <p:nvPr/>
        </p:nvSpPr>
        <p:spPr>
          <a:xfrm>
            <a:off x="6888088" y="3558210"/>
            <a:ext cx="3168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Many but not all web services offer sufficient API documentation and they vary in form and quality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837D175-F78C-3B5B-619F-B0DE56700C70}"/>
              </a:ext>
            </a:extLst>
          </p:cNvPr>
          <p:cNvSpPr txBox="1"/>
          <p:nvPr/>
        </p:nvSpPr>
        <p:spPr>
          <a:xfrm>
            <a:off x="-1" y="5979770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https://www.openapis.org/</a:t>
            </a:r>
            <a:endParaRPr lang="de-DE" sz="1200" i="1" baseline="30000" dirty="0"/>
          </a:p>
        </p:txBody>
      </p:sp>
    </p:spTree>
    <p:extLst>
      <p:ext uri="{BB962C8B-B14F-4D97-AF65-F5344CB8AC3E}">
        <p14:creationId xmlns:p14="http://schemas.microsoft.com/office/powerpoint/2010/main" val="6613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Open API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500664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357F99-F307-47AC-4D53-00106EB96FDB}"/>
              </a:ext>
            </a:extLst>
          </p:cNvPr>
          <p:cNvSpPr txBox="1"/>
          <p:nvPr/>
        </p:nvSpPr>
        <p:spPr>
          <a:xfrm>
            <a:off x="257786" y="1311827"/>
            <a:ext cx="784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pubchem.ncbi.nlm.nih.gov/rest/pug/</a:t>
            </a:r>
            <a:r>
              <a:rPr lang="de-DE" dirty="0">
                <a:solidFill>
                  <a:schemeClr val="accent1"/>
                </a:solidFill>
              </a:rPr>
              <a:t>substance/sid/10000/synonyms/json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150B946-0567-60F3-F0AE-3C5AE8DBDCA4}"/>
              </a:ext>
            </a:extLst>
          </p:cNvPr>
          <p:cNvSpPr txBox="1"/>
          <p:nvPr/>
        </p:nvSpPr>
        <p:spPr>
          <a:xfrm>
            <a:off x="2402040" y="1790924"/>
            <a:ext cx="7387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www.ebi.ac.uk/chembl/api/</a:t>
            </a:r>
            <a:r>
              <a:rPr lang="de-DE" dirty="0">
                <a:solidFill>
                  <a:schemeClr val="accent1"/>
                </a:solidFill>
              </a:rPr>
              <a:t>data/target</a:t>
            </a:r>
            <a:r>
              <a:rPr lang="de-DE" dirty="0"/>
              <a:t>?</a:t>
            </a:r>
            <a:r>
              <a:rPr lang="de-DE" dirty="0">
                <a:solidFill>
                  <a:schemeClr val="accent3">
                    <a:lumMod val="75000"/>
                  </a:schemeClr>
                </a:solidFill>
              </a:rPr>
              <a:t>pref_name__contains=cyclin</a:t>
            </a:r>
          </a:p>
        </p:txBody>
      </p:sp>
      <p:pic>
        <p:nvPicPr>
          <p:cNvPr id="2" name="Grafik 1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9E988462-78D5-609F-ABF8-FE95F323CC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3392" y="1853239"/>
            <a:ext cx="1009347" cy="1326150"/>
          </a:xfrm>
          <a:prstGeom prst="rect">
            <a:avLst/>
          </a:prstGeom>
        </p:spPr>
      </p:pic>
      <p:sp>
        <p:nvSpPr>
          <p:cNvPr id="4" name="Denkblase: wolkenförmig 3">
            <a:extLst>
              <a:ext uri="{FF2B5EF4-FFF2-40B4-BE49-F238E27FC236}">
                <a16:creationId xmlns:a16="http://schemas.microsoft.com/office/drawing/2014/main" id="{18CD0399-3A3F-014C-D87E-9E3408033A55}"/>
              </a:ext>
            </a:extLst>
          </p:cNvPr>
          <p:cNvSpPr/>
          <p:nvPr/>
        </p:nvSpPr>
        <p:spPr>
          <a:xfrm>
            <a:off x="2845880" y="2160256"/>
            <a:ext cx="2994952" cy="2132981"/>
          </a:xfrm>
          <a:prstGeom prst="cloudCallout">
            <a:avLst>
              <a:gd name="adj1" fmla="val -86422"/>
              <a:gd name="adj2" fmla="val -46870"/>
            </a:avLst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20DC048-4CEA-4BE0-0413-E1D5042F1DCB}"/>
              </a:ext>
            </a:extLst>
          </p:cNvPr>
          <p:cNvSpPr txBox="1"/>
          <p:nvPr/>
        </p:nvSpPr>
        <p:spPr>
          <a:xfrm>
            <a:off x="3194414" y="2650850"/>
            <a:ext cx="2297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But </a:t>
            </a:r>
            <a:r>
              <a:rPr lang="de-DE" dirty="0" err="1"/>
              <a:t>how</a:t>
            </a:r>
            <a:r>
              <a:rPr lang="de-DE" dirty="0"/>
              <a:t> do i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parameters</a:t>
            </a:r>
            <a:r>
              <a:rPr lang="de-DE" dirty="0"/>
              <a:t> 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enter</a:t>
            </a:r>
            <a:r>
              <a:rPr lang="de-DE" dirty="0"/>
              <a:t> ???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837D175-F78C-3B5B-619F-B0DE56700C70}"/>
              </a:ext>
            </a:extLst>
          </p:cNvPr>
          <p:cNvSpPr txBox="1"/>
          <p:nvPr/>
        </p:nvSpPr>
        <p:spPr>
          <a:xfrm>
            <a:off x="-1" y="5979770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https://www.openapis.org/</a:t>
            </a:r>
            <a:endParaRPr lang="de-DE" sz="1200" i="1" baseline="300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ACA72C0-1006-8F01-E5CF-BED7DA0A9550}"/>
              </a:ext>
            </a:extLst>
          </p:cNvPr>
          <p:cNvSpPr txBox="1"/>
          <p:nvPr/>
        </p:nvSpPr>
        <p:spPr>
          <a:xfrm>
            <a:off x="7275414" y="3372174"/>
            <a:ext cx="20088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 err="1"/>
              <a:t>OpenAPI</a:t>
            </a:r>
            <a:endParaRPr lang="de-DE" sz="40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E0F2019-77BE-9F93-2355-989FC9E6AA79}"/>
              </a:ext>
            </a:extLst>
          </p:cNvPr>
          <p:cNvSpPr txBox="1"/>
          <p:nvPr/>
        </p:nvSpPr>
        <p:spPr>
          <a:xfrm>
            <a:off x="6195294" y="4561731"/>
            <a:ext cx="4536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</a:t>
            </a:r>
            <a:r>
              <a:rPr lang="en-US" b="1" dirty="0" err="1"/>
              <a:t>OpenAPI</a:t>
            </a:r>
            <a:r>
              <a:rPr lang="en-US" b="1" dirty="0"/>
              <a:t> Specifications provides a formal standard for describing HTTP APIs</a:t>
            </a:r>
          </a:p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8969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B27E4887-D473-DE24-A6D8-0C5822C5A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60" y="1124744"/>
            <a:ext cx="3069425" cy="5013176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/>
              <a:t>Open API </a:t>
            </a:r>
            <a:r>
              <a:rPr lang="de-DE" dirty="0" err="1"/>
              <a:t>Specification</a:t>
            </a:r>
            <a:r>
              <a:rPr lang="de-DE" dirty="0"/>
              <a:t> 3.0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57267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05A29A5-C5BF-BF6E-E04A-396FAB612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960" y="2628907"/>
            <a:ext cx="3022400" cy="200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259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365345-26F6-BE68-E024-EDB1E03F2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7B8D52C-CBAE-C1A8-4CD1-75FF0C722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88" y="1102432"/>
            <a:ext cx="3069425" cy="5013176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11BD89F-FF26-2656-895F-F5E95BC0B6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/>
              <a:t>Open API </a:t>
            </a:r>
            <a:r>
              <a:rPr lang="de-DE" dirty="0" err="1"/>
              <a:t>Specification</a:t>
            </a:r>
            <a:r>
              <a:rPr lang="de-DE" dirty="0"/>
              <a:t> 3.0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3425166-9608-16EA-28C9-FA369F8505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57267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464A332-7F9D-4CEC-1745-66DEEDCD7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8288" y="1490471"/>
            <a:ext cx="3022400" cy="200484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8DB40E5-F26F-982E-FE93-D5F4585F1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768" y="2219065"/>
            <a:ext cx="4301697" cy="28245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9A056B0-7C87-BDDD-1BD5-850401283B0C}"/>
              </a:ext>
            </a:extLst>
          </p:cNvPr>
          <p:cNvCxnSpPr>
            <a:cxnSpLocks/>
          </p:cNvCxnSpPr>
          <p:nvPr/>
        </p:nvCxnSpPr>
        <p:spPr>
          <a:xfrm flipV="1">
            <a:off x="5254861" y="2636912"/>
            <a:ext cx="3721459" cy="151216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E5B94AFC-61E8-D22C-9D03-3E4391E08705}"/>
              </a:ext>
            </a:extLst>
          </p:cNvPr>
          <p:cNvCxnSpPr>
            <a:cxnSpLocks/>
          </p:cNvCxnSpPr>
          <p:nvPr/>
        </p:nvCxnSpPr>
        <p:spPr>
          <a:xfrm flipH="1" flipV="1">
            <a:off x="2643531" y="3429000"/>
            <a:ext cx="2012309" cy="3600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AF428D64-3C9F-2BAA-F367-9CC81648D4F8}"/>
              </a:ext>
            </a:extLst>
          </p:cNvPr>
          <p:cNvCxnSpPr>
            <a:cxnSpLocks/>
          </p:cNvCxnSpPr>
          <p:nvPr/>
        </p:nvCxnSpPr>
        <p:spPr>
          <a:xfrm flipV="1">
            <a:off x="3215680" y="4509120"/>
            <a:ext cx="1728192" cy="86409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35ACCC21-8CD6-8D9D-740B-EC8EED587E21}"/>
              </a:ext>
            </a:extLst>
          </p:cNvPr>
          <p:cNvCxnSpPr>
            <a:cxnSpLocks/>
          </p:cNvCxnSpPr>
          <p:nvPr/>
        </p:nvCxnSpPr>
        <p:spPr>
          <a:xfrm flipH="1" flipV="1">
            <a:off x="1271464" y="1731231"/>
            <a:ext cx="2736304" cy="5456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8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C5FEF2-13A7-6BB0-5859-3DAE73441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998C75-2C65-E32F-EA16-578D42F1B0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/>
              <a:t>Open API </a:t>
            </a:r>
            <a:r>
              <a:rPr lang="de-DE" dirty="0" err="1"/>
              <a:t>Specification</a:t>
            </a:r>
            <a:r>
              <a:rPr lang="de-DE" dirty="0"/>
              <a:t> 3.0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AE9E3F4-5576-93EE-AF5A-869BA9F9C7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88696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B253D330-E8B7-44A7-C4F1-34027D60A35A}"/>
              </a:ext>
            </a:extLst>
          </p:cNvPr>
          <p:cNvSpPr txBox="1"/>
          <p:nvPr/>
        </p:nvSpPr>
        <p:spPr>
          <a:xfrm>
            <a:off x="3373399" y="3049623"/>
            <a:ext cx="53178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i="1" dirty="0"/>
              <a:t>What's in here for me</a:t>
            </a:r>
            <a:r>
              <a:rPr lang="de-DE" sz="4000" i="1" dirty="0"/>
              <a:t>???</a:t>
            </a:r>
            <a:endParaRPr lang="de-DE" sz="4000" i="1" baseline="300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5E77110-009C-95A9-6B3C-AA602ECE4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8288" y="1490471"/>
            <a:ext cx="3022400" cy="200484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01EF4CA-9984-35C9-2279-5A72E4D9C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88" y="1102432"/>
            <a:ext cx="3069425" cy="501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32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3B9D4-0EA7-73F8-F212-5A4A75AF1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739C7C-35E5-0E42-B7C1-6169FA919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/>
              <a:t>Open API – code </a:t>
            </a:r>
            <a:r>
              <a:rPr lang="de-DE" dirty="0" err="1"/>
              <a:t>generator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3B8A87-A689-79E4-11E3-5D9E0B8ABD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644680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F51B742-239E-9508-4426-97CA8FB68D9D}"/>
              </a:ext>
            </a:extLst>
          </p:cNvPr>
          <p:cNvSpPr txBox="1"/>
          <p:nvPr/>
        </p:nvSpPr>
        <p:spPr>
          <a:xfrm>
            <a:off x="0" y="6003586"/>
            <a:ext cx="1219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/>
              <a:t>https://openapi-generator.tech/</a:t>
            </a:r>
            <a:endParaRPr lang="de-DE" sz="1200" i="1" baseline="3000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275453C-F850-BB10-81C9-DE54AB261833}"/>
              </a:ext>
            </a:extLst>
          </p:cNvPr>
          <p:cNvSpPr txBox="1"/>
          <p:nvPr/>
        </p:nvSpPr>
        <p:spPr>
          <a:xfrm>
            <a:off x="2385653" y="1124744"/>
            <a:ext cx="79928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 i="1" dirty="0" err="1"/>
              <a:t>Automatic</a:t>
            </a:r>
            <a:r>
              <a:rPr lang="de-DE" sz="4000" i="1" dirty="0"/>
              <a:t> code </a:t>
            </a:r>
            <a:r>
              <a:rPr lang="de-DE" sz="4000" i="1" dirty="0" err="1"/>
              <a:t>generation</a:t>
            </a:r>
            <a:r>
              <a:rPr lang="de-DE" sz="4000" i="1" dirty="0"/>
              <a:t> </a:t>
            </a:r>
            <a:endParaRPr lang="de-DE" sz="4000" i="1" baseline="300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8A7F836-B807-6408-5F44-40BD12059873}"/>
              </a:ext>
            </a:extLst>
          </p:cNvPr>
          <p:cNvSpPr txBox="1"/>
          <p:nvPr/>
        </p:nvSpPr>
        <p:spPr>
          <a:xfrm>
            <a:off x="86661" y="1961954"/>
            <a:ext cx="32167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Automatic</a:t>
            </a:r>
            <a:r>
              <a:rPr lang="de-DE" dirty="0"/>
              <a:t> code </a:t>
            </a:r>
            <a:r>
              <a:rPr lang="de-DE" dirty="0" err="1"/>
              <a:t>generation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clients</a:t>
            </a:r>
            <a:r>
              <a:rPr lang="de-DE" dirty="0"/>
              <a:t> and </a:t>
            </a:r>
            <a:r>
              <a:rPr lang="de-DE" dirty="0" err="1"/>
              <a:t>servers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various</a:t>
            </a:r>
            <a:r>
              <a:rPr lang="de-DE" dirty="0"/>
              <a:t> </a:t>
            </a:r>
            <a:r>
              <a:rPr lang="de-DE" dirty="0" err="1"/>
              <a:t>languages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Automatic</a:t>
            </a:r>
            <a:r>
              <a:rPr lang="de-DE" dirty="0"/>
              <a:t> </a:t>
            </a:r>
            <a:r>
              <a:rPr lang="de-DE" dirty="0" err="1"/>
              <a:t>documentation</a:t>
            </a:r>
            <a:r>
              <a:rPr lang="de-DE" dirty="0"/>
              <a:t> </a:t>
            </a:r>
            <a:r>
              <a:rPr lang="de-DE" dirty="0" err="1"/>
              <a:t>generation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different </a:t>
            </a:r>
            <a:r>
              <a:rPr lang="de-DE" dirty="0" err="1"/>
              <a:t>styles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Even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shemas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generated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05F4A21-1CB9-9816-4227-4EC2E5D2D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188" y="2888823"/>
            <a:ext cx="5256584" cy="25289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439A33A-AFFE-C45E-4B32-F57105544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423" y="2162362"/>
            <a:ext cx="3452628" cy="19909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6CE58397-4D63-4EBB-F7F1-559627E818F5}"/>
              </a:ext>
            </a:extLst>
          </p:cNvPr>
          <p:cNvSpPr txBox="1"/>
          <p:nvPr/>
        </p:nvSpPr>
        <p:spPr>
          <a:xfrm>
            <a:off x="6382097" y="5433675"/>
            <a:ext cx="520302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ArialMT"/>
              </a:rPr>
              <a:t>Automatically generated java REST server endpoint </a:t>
            </a:r>
            <a:endParaRPr lang="de-DE" sz="1200" b="1" i="1" baseline="30000" dirty="0"/>
          </a:p>
        </p:txBody>
      </p:sp>
    </p:spTree>
    <p:extLst>
      <p:ext uri="{BB962C8B-B14F-4D97-AF65-F5344CB8AC3E}">
        <p14:creationId xmlns:p14="http://schemas.microsoft.com/office/powerpoint/2010/main" val="3837670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/>
              <a:t>Open API – </a:t>
            </a:r>
            <a:r>
              <a:rPr lang="de-DE" dirty="0" err="1"/>
              <a:t>documentation</a:t>
            </a:r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E1706D6-993C-CC8E-9785-7ACE0AF70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12" y="1627280"/>
            <a:ext cx="4211882" cy="4221088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644680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19EC54F-12A9-7F99-BB27-335252FE8020}"/>
              </a:ext>
            </a:extLst>
          </p:cNvPr>
          <p:cNvSpPr txBox="1"/>
          <p:nvPr/>
        </p:nvSpPr>
        <p:spPr>
          <a:xfrm>
            <a:off x="0" y="6003586"/>
            <a:ext cx="1219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1200" i="1" dirty="0"/>
              <a:t>https://editor.swagger.io/</a:t>
            </a:r>
            <a:endParaRPr lang="de-DE" sz="1200" i="1" baseline="3000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D3E847B-8A13-7013-C6F2-FB81440D556F}"/>
              </a:ext>
            </a:extLst>
          </p:cNvPr>
          <p:cNvSpPr txBox="1"/>
          <p:nvPr/>
        </p:nvSpPr>
        <p:spPr>
          <a:xfrm>
            <a:off x="2385653" y="1124744"/>
            <a:ext cx="79928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 i="1" dirty="0"/>
              <a:t>Out </a:t>
            </a:r>
            <a:r>
              <a:rPr lang="de-DE" sz="4000" i="1" dirty="0" err="1"/>
              <a:t>of</a:t>
            </a:r>
            <a:r>
              <a:rPr lang="de-DE" sz="4000" i="1" dirty="0"/>
              <a:t> </a:t>
            </a:r>
            <a:r>
              <a:rPr lang="de-DE" sz="4000" i="1" dirty="0" err="1"/>
              <a:t>the</a:t>
            </a:r>
            <a:r>
              <a:rPr lang="de-DE" sz="4000" i="1" dirty="0"/>
              <a:t> box </a:t>
            </a:r>
            <a:r>
              <a:rPr lang="de-DE" sz="4000" i="1" dirty="0" err="1"/>
              <a:t>documentation</a:t>
            </a:r>
            <a:endParaRPr lang="de-DE" sz="4000" i="1" baseline="30000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89A61F5-5991-E6E4-CDF5-12A69136B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482" y="2048653"/>
            <a:ext cx="5016425" cy="208122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E02D038-BA76-762F-AE04-A9DE259120F5}"/>
              </a:ext>
            </a:extLst>
          </p:cNvPr>
          <p:cNvSpPr txBox="1"/>
          <p:nvPr/>
        </p:nvSpPr>
        <p:spPr>
          <a:xfrm>
            <a:off x="4935917" y="4341013"/>
            <a:ext cx="47733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Extensive documentation of the API routes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Detailed description of the data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Playground for trying out the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Ways to simulate various security mechanisms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841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dirty="0" err="1"/>
              <a:t>S</a:t>
            </a:r>
            <a:r>
              <a:rPr lang="de-DE" sz="2400" b="1" dirty="0" err="1"/>
              <a:t>ecuring</a:t>
            </a:r>
            <a:r>
              <a:rPr lang="de-DE" sz="2400" b="1" dirty="0"/>
              <a:t> API </a:t>
            </a:r>
            <a:r>
              <a:rPr lang="de-DE" sz="2400" b="1" dirty="0" err="1"/>
              <a:t>endpoints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644680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33B4D9C-6208-6014-BD80-609B8DAD1D65}"/>
              </a:ext>
            </a:extLst>
          </p:cNvPr>
          <p:cNvSpPr txBox="1"/>
          <p:nvPr/>
        </p:nvSpPr>
        <p:spPr>
          <a:xfrm>
            <a:off x="746215" y="3920697"/>
            <a:ext cx="33743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  <a:p>
            <a:r>
              <a:rPr lang="de-DE" dirty="0" err="1"/>
              <a:t>Authentification</a:t>
            </a:r>
            <a:r>
              <a:rPr lang="de-DE" dirty="0"/>
              <a:t> &lt; &gt; </a:t>
            </a:r>
            <a:r>
              <a:rPr lang="de-DE" dirty="0" err="1"/>
              <a:t>Authorisation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A6B698B-A49F-73F8-D4CA-C752062D261F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MT"/>
              </a:rPr>
              <a:t>M. Amundsen</a:t>
            </a:r>
            <a:r>
              <a:rPr lang="en-US" sz="1200" b="0" i="0" u="none" strike="noStrike" baseline="0" dirty="0">
                <a:latin typeface="ArialMT"/>
              </a:rPr>
              <a:t>, Design and Build Great Web APIs, </a:t>
            </a:r>
            <a:r>
              <a:rPr lang="en-US" sz="1200" b="1" i="0" u="none" strike="noStrike" baseline="0" dirty="0">
                <a:latin typeface="ArialMT"/>
              </a:rPr>
              <a:t>20</a:t>
            </a:r>
            <a:r>
              <a:rPr lang="en-US" sz="1200" b="1" dirty="0">
                <a:latin typeface="ArialMT"/>
              </a:rPr>
              <a:t>20</a:t>
            </a:r>
            <a:r>
              <a:rPr lang="en-US" sz="1200" dirty="0">
                <a:latin typeface="ArialMT"/>
              </a:rPr>
              <a:t>, p. 207ff</a:t>
            </a:r>
            <a:endParaRPr lang="de-DE" sz="1200" i="1" baseline="300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F2C307D-EB31-CB47-5266-96C1F8339DB1}"/>
              </a:ext>
            </a:extLst>
          </p:cNvPr>
          <p:cNvSpPr/>
          <p:nvPr/>
        </p:nvSpPr>
        <p:spPr>
          <a:xfrm>
            <a:off x="389896" y="1567651"/>
            <a:ext cx="2664941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A74A038-BC26-7DCA-9634-58484CAD440D}"/>
              </a:ext>
            </a:extLst>
          </p:cNvPr>
          <p:cNvSpPr/>
          <p:nvPr/>
        </p:nvSpPr>
        <p:spPr>
          <a:xfrm>
            <a:off x="394019" y="2018502"/>
            <a:ext cx="2660174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8DBB748-57BA-ADFB-5D18-4253B76D3A89}"/>
              </a:ext>
            </a:extLst>
          </p:cNvPr>
          <p:cNvSpPr txBox="1"/>
          <p:nvPr/>
        </p:nvSpPr>
        <p:spPr>
          <a:xfrm>
            <a:off x="6892673" y="5490010"/>
            <a:ext cx="4189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sophisticated mechanisms: </a:t>
            </a:r>
          </a:p>
          <a:p>
            <a:pPr algn="ctr"/>
            <a:r>
              <a:rPr lang="en-US" dirty="0"/>
              <a:t>OAuth2.0 , OpenID connect, …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0DAE789-02E2-4A55-1EA8-61F644B74902}"/>
              </a:ext>
            </a:extLst>
          </p:cNvPr>
          <p:cNvSpPr txBox="1"/>
          <p:nvPr/>
        </p:nvSpPr>
        <p:spPr>
          <a:xfrm>
            <a:off x="1631504" y="1571493"/>
            <a:ext cx="1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HTTP, REST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9E974D44-517F-7377-B91F-610A851823B2}"/>
              </a:ext>
            </a:extLst>
          </p:cNvPr>
          <p:cNvSpPr/>
          <p:nvPr/>
        </p:nvSpPr>
        <p:spPr>
          <a:xfrm>
            <a:off x="389896" y="2478163"/>
            <a:ext cx="2664941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1654ECB-3A18-7452-6ACD-7656A0BDD5EC}"/>
              </a:ext>
            </a:extLst>
          </p:cNvPr>
          <p:cNvSpPr/>
          <p:nvPr/>
        </p:nvSpPr>
        <p:spPr>
          <a:xfrm>
            <a:off x="394019" y="2929014"/>
            <a:ext cx="2660174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0B80704-0833-39EB-7678-FC52E756DFFE}"/>
              </a:ext>
            </a:extLst>
          </p:cNvPr>
          <p:cNvSpPr txBox="1"/>
          <p:nvPr/>
        </p:nvSpPr>
        <p:spPr>
          <a:xfrm>
            <a:off x="389897" y="1608672"/>
            <a:ext cx="1011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Application</a:t>
            </a:r>
            <a:endParaRPr lang="de-DE" sz="1400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277D4A1-0C3A-C0EA-E364-8713B8A00237}"/>
              </a:ext>
            </a:extLst>
          </p:cNvPr>
          <p:cNvSpPr txBox="1"/>
          <p:nvPr/>
        </p:nvSpPr>
        <p:spPr>
          <a:xfrm>
            <a:off x="389896" y="2037916"/>
            <a:ext cx="1197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Presentation</a:t>
            </a:r>
            <a:r>
              <a:rPr lang="de-DE" sz="1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 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D96FB7D-CA72-A58F-88FE-7F23B07E94B6}"/>
              </a:ext>
            </a:extLst>
          </p:cNvPr>
          <p:cNvSpPr txBox="1"/>
          <p:nvPr/>
        </p:nvSpPr>
        <p:spPr>
          <a:xfrm>
            <a:off x="389896" y="2524330"/>
            <a:ext cx="7681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Session</a:t>
            </a:r>
            <a:r>
              <a:rPr lang="de-DE" sz="1400" dirty="0"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 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B155E1B9-33DB-CC5A-B98F-4B400C86721B}"/>
              </a:ext>
            </a:extLst>
          </p:cNvPr>
          <p:cNvSpPr txBox="1"/>
          <p:nvPr/>
        </p:nvSpPr>
        <p:spPr>
          <a:xfrm>
            <a:off x="389895" y="2956423"/>
            <a:ext cx="2660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…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5760D64-EF52-98CA-977F-62B5E5E4600C}"/>
              </a:ext>
            </a:extLst>
          </p:cNvPr>
          <p:cNvSpPr txBox="1"/>
          <p:nvPr/>
        </p:nvSpPr>
        <p:spPr>
          <a:xfrm>
            <a:off x="1944427" y="2467896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TLS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1C15A1A-649C-7DB0-735C-AFEB1823D2F2}"/>
              </a:ext>
            </a:extLst>
          </p:cNvPr>
          <p:cNvSpPr txBox="1"/>
          <p:nvPr/>
        </p:nvSpPr>
        <p:spPr>
          <a:xfrm>
            <a:off x="3486241" y="2478163"/>
            <a:ext cx="13313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i="1" dirty="0"/>
              <a:t>Encryption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6DE9AA6-AD04-31A1-87BB-CB49E21B76CF}"/>
              </a:ext>
            </a:extLst>
          </p:cNvPr>
          <p:cNvSpPr txBox="1"/>
          <p:nvPr/>
        </p:nvSpPr>
        <p:spPr>
          <a:xfrm>
            <a:off x="3405114" y="1588517"/>
            <a:ext cx="20973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600" i="1" dirty="0"/>
              <a:t>Authentication and </a:t>
            </a:r>
            <a:r>
              <a:rPr lang="de-DE" sz="1600" i="1" dirty="0" err="1"/>
              <a:t>Authorization</a:t>
            </a:r>
            <a:endParaRPr lang="de-DE" sz="1600" dirty="0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31CE6504-86E7-4871-1D22-21F4C471E926}"/>
              </a:ext>
            </a:extLst>
          </p:cNvPr>
          <p:cNvCxnSpPr>
            <a:stCxn id="18" idx="1"/>
          </p:cNvCxnSpPr>
          <p:nvPr/>
        </p:nvCxnSpPr>
        <p:spPr>
          <a:xfrm flipH="1">
            <a:off x="2444885" y="2647440"/>
            <a:ext cx="1041356" cy="5122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CF0171B-AC78-BBB7-4678-73003872B86A}"/>
              </a:ext>
            </a:extLst>
          </p:cNvPr>
          <p:cNvCxnSpPr>
            <a:cxnSpLocks/>
            <a:stCxn id="20" idx="1"/>
            <a:endCxn id="9" idx="3"/>
          </p:cNvCxnSpPr>
          <p:nvPr/>
        </p:nvCxnSpPr>
        <p:spPr>
          <a:xfrm flipH="1" flipV="1">
            <a:off x="2863123" y="1756159"/>
            <a:ext cx="541991" cy="124746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50F8408F-64DA-4D4C-B4E8-95EE19F1EF22}"/>
              </a:ext>
            </a:extLst>
          </p:cNvPr>
          <p:cNvSpPr txBox="1"/>
          <p:nvPr/>
        </p:nvSpPr>
        <p:spPr>
          <a:xfrm>
            <a:off x="357643" y="3348739"/>
            <a:ext cx="12301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i="1" dirty="0"/>
              <a:t>OSI Layer Model</a:t>
            </a:r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109AEC58-04AA-C4CD-8C84-EE585BD7B530}"/>
              </a:ext>
            </a:extLst>
          </p:cNvPr>
          <p:cNvGrpSpPr/>
          <p:nvPr/>
        </p:nvGrpSpPr>
        <p:grpSpPr>
          <a:xfrm>
            <a:off x="5328390" y="1608672"/>
            <a:ext cx="1728192" cy="1193849"/>
            <a:chOff x="3126202" y="5556775"/>
            <a:chExt cx="1467597" cy="763460"/>
          </a:xfrm>
        </p:grpSpPr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EFD78CA4-8C20-13C8-D87A-DCB24A156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3126202" y="5556775"/>
              <a:ext cx="1467597" cy="763460"/>
            </a:xfrm>
            <a:prstGeom prst="rect">
              <a:avLst/>
            </a:prstGeom>
          </p:spPr>
        </p:pic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8007147E-A365-954F-AC67-DBCB7464021F}"/>
                </a:ext>
              </a:extLst>
            </p:cNvPr>
            <p:cNvSpPr txBox="1"/>
            <p:nvPr/>
          </p:nvSpPr>
          <p:spPr>
            <a:xfrm>
              <a:off x="3462092" y="5636735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</a:t>
              </a:r>
            </a:p>
          </p:txBody>
        </p:sp>
      </p:grpSp>
      <p:pic>
        <p:nvPicPr>
          <p:cNvPr id="34" name="Grafik 33" descr="Ein Bild, das Kopierer, Fahren enthält.&#10;&#10;Automatisch generierte Beschreibung">
            <a:extLst>
              <a:ext uri="{FF2B5EF4-FFF2-40B4-BE49-F238E27FC236}">
                <a16:creationId xmlns:a16="http://schemas.microsoft.com/office/drawing/2014/main" id="{4DBC5BA2-8395-47B2-2C4B-DE6A6888BC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550745" y="1331263"/>
            <a:ext cx="1163664" cy="1645420"/>
          </a:xfrm>
          <a:prstGeom prst="rect">
            <a:avLst/>
          </a:prstGeom>
        </p:spPr>
      </p:pic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D090263D-06A0-8706-5C3A-F96AD112D402}"/>
              </a:ext>
            </a:extLst>
          </p:cNvPr>
          <p:cNvCxnSpPr/>
          <p:nvPr/>
        </p:nvCxnSpPr>
        <p:spPr>
          <a:xfrm flipV="1">
            <a:off x="7056582" y="1782185"/>
            <a:ext cx="2276819" cy="10243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F15F01D6-A534-190E-D610-85533E6351B4}"/>
              </a:ext>
            </a:extLst>
          </p:cNvPr>
          <p:cNvCxnSpPr>
            <a:cxnSpLocks/>
          </p:cNvCxnSpPr>
          <p:nvPr/>
        </p:nvCxnSpPr>
        <p:spPr>
          <a:xfrm flipH="1">
            <a:off x="7038695" y="1900244"/>
            <a:ext cx="2217585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2" name="Textfeld 41">
            <a:extLst>
              <a:ext uri="{FF2B5EF4-FFF2-40B4-BE49-F238E27FC236}">
                <a16:creationId xmlns:a16="http://schemas.microsoft.com/office/drawing/2014/main" id="{9AF52AED-5222-D018-EB90-0D77710029A1}"/>
              </a:ext>
            </a:extLst>
          </p:cNvPr>
          <p:cNvSpPr txBox="1"/>
          <p:nvPr/>
        </p:nvSpPr>
        <p:spPr>
          <a:xfrm>
            <a:off x="7011397" y="1567651"/>
            <a:ext cx="10695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/>
              <a:t>Enter </a:t>
            </a:r>
            <a:r>
              <a:rPr lang="de-DE" sz="1000" i="1" dirty="0" err="1"/>
              <a:t>credentials</a:t>
            </a:r>
            <a:endParaRPr lang="de-DE" sz="1000" i="1" dirty="0"/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C3D9E24F-FCFE-3166-1BCA-A56B1B3B91A1}"/>
              </a:ext>
            </a:extLst>
          </p:cNvPr>
          <p:cNvSpPr txBox="1"/>
          <p:nvPr/>
        </p:nvSpPr>
        <p:spPr>
          <a:xfrm>
            <a:off x="8277523" y="1907752"/>
            <a:ext cx="1066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/>
              <a:t>API Access Token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5AD6F5BD-BACC-82AC-6BC2-CED2ADBD441E}"/>
              </a:ext>
            </a:extLst>
          </p:cNvPr>
          <p:cNvCxnSpPr/>
          <p:nvPr/>
        </p:nvCxnSpPr>
        <p:spPr>
          <a:xfrm flipV="1">
            <a:off x="7038695" y="2345400"/>
            <a:ext cx="2276819" cy="10243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5" name="Textfeld 44">
            <a:extLst>
              <a:ext uri="{FF2B5EF4-FFF2-40B4-BE49-F238E27FC236}">
                <a16:creationId xmlns:a16="http://schemas.microsoft.com/office/drawing/2014/main" id="{92453EDC-4C6C-9C2F-E6DD-38D84A4083D4}"/>
              </a:ext>
            </a:extLst>
          </p:cNvPr>
          <p:cNvSpPr txBox="1"/>
          <p:nvPr/>
        </p:nvSpPr>
        <p:spPr>
          <a:xfrm>
            <a:off x="7080078" y="2124803"/>
            <a:ext cx="1066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/>
              <a:t>API Access Token</a:t>
            </a:r>
          </a:p>
        </p:txBody>
      </p: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29504C7C-3131-FA6B-C3F2-B14DC6EC38F6}"/>
              </a:ext>
            </a:extLst>
          </p:cNvPr>
          <p:cNvCxnSpPr>
            <a:cxnSpLocks/>
          </p:cNvCxnSpPr>
          <p:nvPr/>
        </p:nvCxnSpPr>
        <p:spPr>
          <a:xfrm flipH="1">
            <a:off x="7056581" y="2467896"/>
            <a:ext cx="2217585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7" name="Textfeld 46">
            <a:extLst>
              <a:ext uri="{FF2B5EF4-FFF2-40B4-BE49-F238E27FC236}">
                <a16:creationId xmlns:a16="http://schemas.microsoft.com/office/drawing/2014/main" id="{3F9CC7D4-F2DB-85F0-9FBC-E90AF0B1B219}"/>
              </a:ext>
            </a:extLst>
          </p:cNvPr>
          <p:cNvSpPr txBox="1"/>
          <p:nvPr/>
        </p:nvSpPr>
        <p:spPr>
          <a:xfrm>
            <a:off x="8774782" y="2487206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 err="1"/>
              <a:t>data</a:t>
            </a:r>
            <a:endParaRPr lang="de-DE" sz="1000" i="1" dirty="0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BEE8B748-7D84-01F8-4F67-64CC412FF192}"/>
              </a:ext>
            </a:extLst>
          </p:cNvPr>
          <p:cNvSpPr txBox="1"/>
          <p:nvPr/>
        </p:nvSpPr>
        <p:spPr>
          <a:xfrm>
            <a:off x="-6418" y="5699095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ArialMT"/>
              </a:rPr>
              <a:t>M.Jones</a:t>
            </a:r>
            <a:r>
              <a:rPr lang="en-US" sz="1200" dirty="0">
                <a:latin typeface="ArialMT"/>
              </a:rPr>
              <a:t>, J. </a:t>
            </a:r>
            <a:r>
              <a:rPr lang="en-US" sz="1200" dirty="0" err="1">
                <a:latin typeface="ArialMT"/>
              </a:rPr>
              <a:t>Bradley,N</a:t>
            </a:r>
            <a:r>
              <a:rPr lang="en-US" sz="1200" dirty="0">
                <a:latin typeface="ArialMT"/>
              </a:rPr>
              <a:t>. </a:t>
            </a:r>
            <a:r>
              <a:rPr lang="en-US" sz="1200" dirty="0" err="1">
                <a:latin typeface="ArialMT"/>
              </a:rPr>
              <a:t>Sakimura</a:t>
            </a:r>
            <a:r>
              <a:rPr lang="en-US" sz="1200" b="0" i="0" u="none" strike="noStrike" baseline="0" dirty="0">
                <a:latin typeface="ArialMT"/>
              </a:rPr>
              <a:t>, </a:t>
            </a:r>
            <a:r>
              <a:rPr lang="en-US" sz="1200" b="0" i="1" u="none" strike="noStrike" baseline="0" dirty="0">
                <a:latin typeface="ArialMT"/>
              </a:rPr>
              <a:t>https://datatracker.ietf.org/doc/html/rfc7519</a:t>
            </a:r>
            <a:r>
              <a:rPr lang="en-US" sz="1200" b="0" i="0" u="none" strike="noStrike" baseline="0" dirty="0">
                <a:latin typeface="ArialMT"/>
              </a:rPr>
              <a:t>, </a:t>
            </a:r>
            <a:r>
              <a:rPr lang="en-US" sz="1200" b="1" i="0" u="none" strike="noStrike" baseline="0" dirty="0">
                <a:latin typeface="ArialMT"/>
              </a:rPr>
              <a:t>2015</a:t>
            </a:r>
            <a:endParaRPr lang="de-DE" sz="1200" i="1" baseline="30000" dirty="0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93FB46A0-105B-2E48-6F84-103B94C4CC7B}"/>
              </a:ext>
            </a:extLst>
          </p:cNvPr>
          <p:cNvSpPr txBox="1"/>
          <p:nvPr/>
        </p:nvSpPr>
        <p:spPr>
          <a:xfrm>
            <a:off x="5544231" y="2819324"/>
            <a:ext cx="2383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JSON Web Token (JWT)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BF45B739-DE98-8DB0-304E-6878C03548E5}"/>
              </a:ext>
            </a:extLst>
          </p:cNvPr>
          <p:cNvSpPr txBox="1"/>
          <p:nvPr/>
        </p:nvSpPr>
        <p:spPr>
          <a:xfrm>
            <a:off x="4058257" y="3191217"/>
            <a:ext cx="6043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Compact, URL-safe representation of claims between 2 parties</a:t>
            </a:r>
            <a:endParaRPr lang="de-DE" dirty="0"/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23BA5030-3D8F-741B-4B5A-00CA73000DCC}"/>
              </a:ext>
            </a:extLst>
          </p:cNvPr>
          <p:cNvSpPr txBox="1"/>
          <p:nvPr/>
        </p:nvSpPr>
        <p:spPr>
          <a:xfrm>
            <a:off x="4151917" y="352584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xxxx.yyyy.zzzz</a:t>
            </a:r>
            <a:endParaRPr lang="de-DE" dirty="0"/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0A0194CE-02F8-ADEA-9D8F-03741EE3A1AC}"/>
              </a:ext>
            </a:extLst>
          </p:cNvPr>
          <p:cNvSpPr txBox="1"/>
          <p:nvPr/>
        </p:nvSpPr>
        <p:spPr>
          <a:xfrm>
            <a:off x="5723923" y="3900507"/>
            <a:ext cx="50524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Header: </a:t>
            </a:r>
            <a:r>
              <a:rPr lang="de-DE" i="1" dirty="0" err="1"/>
              <a:t>defines</a:t>
            </a:r>
            <a:r>
              <a:rPr lang="de-DE" i="1" dirty="0"/>
              <a:t> type </a:t>
            </a:r>
            <a:r>
              <a:rPr lang="de-DE" i="1" dirty="0" err="1"/>
              <a:t>of</a:t>
            </a:r>
            <a:r>
              <a:rPr lang="de-DE" i="1" dirty="0"/>
              <a:t> </a:t>
            </a:r>
            <a:r>
              <a:rPr lang="de-DE" i="1" dirty="0" err="1"/>
              <a:t>token</a:t>
            </a:r>
            <a:r>
              <a:rPr lang="de-DE" i="1" dirty="0"/>
              <a:t> and </a:t>
            </a:r>
            <a:r>
              <a:rPr lang="de-DE" i="1" dirty="0" err="1"/>
              <a:t>signing</a:t>
            </a:r>
            <a:r>
              <a:rPr lang="de-DE" i="1" dirty="0"/>
              <a:t> </a:t>
            </a:r>
            <a:r>
              <a:rPr lang="de-DE" i="1" dirty="0" err="1"/>
              <a:t>algorithm</a:t>
            </a:r>
            <a:endParaRPr lang="de-DE" i="1" dirty="0"/>
          </a:p>
          <a:p>
            <a:endParaRPr lang="de-DE" dirty="0"/>
          </a:p>
          <a:p>
            <a:r>
              <a:rPr lang="de-DE" dirty="0"/>
              <a:t>Payload: </a:t>
            </a:r>
            <a:r>
              <a:rPr lang="de-DE" i="1" dirty="0" err="1"/>
              <a:t>contains</a:t>
            </a:r>
            <a:r>
              <a:rPr lang="de-DE" i="1" dirty="0"/>
              <a:t> </a:t>
            </a:r>
            <a:r>
              <a:rPr lang="de-DE" i="1" dirty="0" err="1"/>
              <a:t>the</a:t>
            </a:r>
            <a:r>
              <a:rPr lang="de-DE" i="1" dirty="0"/>
              <a:t> </a:t>
            </a:r>
            <a:r>
              <a:rPr lang="de-DE" i="1" dirty="0" err="1"/>
              <a:t>claims</a:t>
            </a:r>
            <a:r>
              <a:rPr lang="de-DE" i="1" dirty="0"/>
              <a:t> </a:t>
            </a:r>
          </a:p>
          <a:p>
            <a:endParaRPr lang="de-DE" dirty="0"/>
          </a:p>
          <a:p>
            <a:r>
              <a:rPr lang="de-DE" dirty="0" err="1"/>
              <a:t>Signature</a:t>
            </a:r>
            <a:r>
              <a:rPr lang="de-DE" dirty="0"/>
              <a:t>: </a:t>
            </a:r>
            <a:r>
              <a:rPr lang="de-DE" i="1" dirty="0" err="1"/>
              <a:t>Signature</a:t>
            </a:r>
            <a:r>
              <a:rPr lang="de-DE" i="1" dirty="0"/>
              <a:t> </a:t>
            </a:r>
            <a:r>
              <a:rPr lang="de-DE" i="1" dirty="0" err="1"/>
              <a:t>for</a:t>
            </a:r>
            <a:r>
              <a:rPr lang="de-DE" i="1" dirty="0"/>
              <a:t> </a:t>
            </a:r>
            <a:r>
              <a:rPr lang="de-DE" i="1" dirty="0" err="1"/>
              <a:t>validation</a:t>
            </a:r>
            <a:endParaRPr lang="de-DE" i="1" dirty="0"/>
          </a:p>
        </p:txBody>
      </p:sp>
      <p:pic>
        <p:nvPicPr>
          <p:cNvPr id="61" name="Grafik 60">
            <a:extLst>
              <a:ext uri="{FF2B5EF4-FFF2-40B4-BE49-F238E27FC236}">
                <a16:creationId xmlns:a16="http://schemas.microsoft.com/office/drawing/2014/main" id="{FB519AB0-58A2-B3EC-D1DA-D44C66FB66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8410" y="4320710"/>
            <a:ext cx="1857375" cy="1104900"/>
          </a:xfrm>
          <a:prstGeom prst="rect">
            <a:avLst/>
          </a:prstGeom>
        </p:spPr>
      </p:pic>
      <p:sp>
        <p:nvSpPr>
          <p:cNvPr id="62" name="Textfeld 61">
            <a:extLst>
              <a:ext uri="{FF2B5EF4-FFF2-40B4-BE49-F238E27FC236}">
                <a16:creationId xmlns:a16="http://schemas.microsoft.com/office/drawing/2014/main" id="{7C7FF8BF-0440-E6E9-1139-35C149FBD243}"/>
              </a:ext>
            </a:extLst>
          </p:cNvPr>
          <p:cNvSpPr txBox="1"/>
          <p:nvPr/>
        </p:nvSpPr>
        <p:spPr>
          <a:xfrm>
            <a:off x="1224641" y="4567028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Who</a:t>
            </a: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08F30AA6-B8BA-1A0B-E3C0-D9080FBEFD59}"/>
              </a:ext>
            </a:extLst>
          </p:cNvPr>
          <p:cNvSpPr txBox="1"/>
          <p:nvPr/>
        </p:nvSpPr>
        <p:spPr>
          <a:xfrm>
            <a:off x="2915437" y="4556214"/>
            <a:ext cx="709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What</a:t>
            </a:r>
            <a:endParaRPr lang="de-DE" b="1" dirty="0"/>
          </a:p>
        </p:txBody>
      </p:sp>
      <p:cxnSp>
        <p:nvCxnSpPr>
          <p:cNvPr id="65" name="Verbinder: gewinkelt 64">
            <a:extLst>
              <a:ext uri="{FF2B5EF4-FFF2-40B4-BE49-F238E27FC236}">
                <a16:creationId xmlns:a16="http://schemas.microsoft.com/office/drawing/2014/main" id="{DFD85A42-8458-B4BE-CC9C-77D40F349684}"/>
              </a:ext>
            </a:extLst>
          </p:cNvPr>
          <p:cNvCxnSpPr/>
          <p:nvPr/>
        </p:nvCxnSpPr>
        <p:spPr>
          <a:xfrm>
            <a:off x="4453789" y="3895173"/>
            <a:ext cx="1270134" cy="181899"/>
          </a:xfrm>
          <a:prstGeom prst="bentConnector3">
            <a:avLst>
              <a:gd name="adj1" fmla="val 346"/>
            </a:avLst>
          </a:prstGeom>
          <a:ln w="190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8" name="Verbinder: gewinkelt 67">
            <a:extLst>
              <a:ext uri="{FF2B5EF4-FFF2-40B4-BE49-F238E27FC236}">
                <a16:creationId xmlns:a16="http://schemas.microsoft.com/office/drawing/2014/main" id="{C2ED4971-75A1-A5A2-FEA9-71A0CE46E649}"/>
              </a:ext>
            </a:extLst>
          </p:cNvPr>
          <p:cNvCxnSpPr>
            <a:cxnSpLocks/>
            <a:stCxn id="57" idx="2"/>
            <a:endCxn id="58" idx="1"/>
          </p:cNvCxnSpPr>
          <p:nvPr/>
        </p:nvCxnSpPr>
        <p:spPr>
          <a:xfrm rot="16200000" flipH="1">
            <a:off x="4931085" y="3846333"/>
            <a:ext cx="743998" cy="841678"/>
          </a:xfrm>
          <a:prstGeom prst="bentConnector2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2" name="Verbinder: gewinkelt 71">
            <a:extLst>
              <a:ext uri="{FF2B5EF4-FFF2-40B4-BE49-F238E27FC236}">
                <a16:creationId xmlns:a16="http://schemas.microsoft.com/office/drawing/2014/main" id="{21566E26-A3B9-E30B-550D-C023A63C92A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50236" y="4353142"/>
            <a:ext cx="1308844" cy="403150"/>
          </a:xfrm>
          <a:prstGeom prst="bentConnector3">
            <a:avLst>
              <a:gd name="adj1" fmla="val 100214"/>
            </a:avLst>
          </a:prstGeom>
          <a:ln w="1905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2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API – </a:t>
            </a:r>
            <a:r>
              <a:rPr lang="de-DE" sz="2400" b="1" dirty="0" err="1"/>
              <a:t>Testing</a:t>
            </a:r>
            <a:r>
              <a:rPr lang="de-DE" sz="2400" b="1" dirty="0"/>
              <a:t> </a:t>
            </a:r>
            <a:r>
              <a:rPr lang="de-DE" sz="2400" b="1" dirty="0" err="1"/>
              <a:t>of</a:t>
            </a:r>
            <a:r>
              <a:rPr lang="de-DE" sz="2400" b="1" dirty="0"/>
              <a:t> APIs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644680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0BEF0F4-EC08-DFFF-80D8-B2ABF5DDE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33" y="1518342"/>
            <a:ext cx="5231904" cy="3798722"/>
          </a:xfrm>
          <a:prstGeom prst="rect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C8B4C1BE-FCF8-51F2-C7B6-C3E3E773ED1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071664" y="3139392"/>
            <a:ext cx="2376264" cy="151996"/>
          </a:xfrm>
          <a:prstGeom prst="straightConnector1">
            <a:avLst/>
          </a:prstGeom>
          <a:ln w="34925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D207337-3CC4-11AE-3A15-2EB23588462B}"/>
              </a:ext>
            </a:extLst>
          </p:cNvPr>
          <p:cNvSpPr txBox="1"/>
          <p:nvPr/>
        </p:nvSpPr>
        <p:spPr>
          <a:xfrm>
            <a:off x="5447928" y="2816226"/>
            <a:ext cx="6533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/>
              <a:t>By </a:t>
            </a:r>
            <a:r>
              <a:rPr lang="de-DE" i="1" dirty="0" err="1"/>
              <a:t>using</a:t>
            </a:r>
            <a:r>
              <a:rPr lang="de-DE" i="1" dirty="0"/>
              <a:t> </a:t>
            </a:r>
            <a:r>
              <a:rPr lang="de-DE" i="1" dirty="0" err="1"/>
              <a:t>the</a:t>
            </a:r>
            <a:r>
              <a:rPr lang="de-DE" i="1" dirty="0"/>
              <a:t> Hexagon </a:t>
            </a:r>
            <a:r>
              <a:rPr lang="de-DE" i="1" dirty="0" err="1"/>
              <a:t>architecture</a:t>
            </a:r>
            <a:r>
              <a:rPr lang="de-DE" i="1" dirty="0"/>
              <a:t>, </a:t>
            </a:r>
            <a:r>
              <a:rPr lang="de-DE" i="1" dirty="0" err="1"/>
              <a:t>components</a:t>
            </a:r>
            <a:r>
              <a:rPr lang="de-DE" i="1" dirty="0"/>
              <a:t> </a:t>
            </a:r>
            <a:r>
              <a:rPr lang="de-DE" i="1" dirty="0" err="1"/>
              <a:t>could</a:t>
            </a:r>
            <a:r>
              <a:rPr lang="de-DE" i="1" dirty="0"/>
              <a:t> </a:t>
            </a:r>
            <a:r>
              <a:rPr lang="de-DE" i="1" dirty="0" err="1"/>
              <a:t>be</a:t>
            </a:r>
            <a:r>
              <a:rPr lang="de-DE" i="1" dirty="0"/>
              <a:t> </a:t>
            </a:r>
            <a:r>
              <a:rPr lang="de-DE" i="1" dirty="0" err="1"/>
              <a:t>mocked</a:t>
            </a:r>
            <a:endParaRPr lang="de-DE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 err="1"/>
              <a:t>Using</a:t>
            </a:r>
            <a:r>
              <a:rPr lang="de-DE" i="1" dirty="0"/>
              <a:t> </a:t>
            </a:r>
            <a:r>
              <a:rPr lang="de-DE" i="1" dirty="0" err="1"/>
              <a:t>frameworks</a:t>
            </a:r>
            <a:r>
              <a:rPr lang="de-DE" i="1" dirty="0"/>
              <a:t> </a:t>
            </a:r>
            <a:r>
              <a:rPr lang="de-DE" i="1" dirty="0" err="1"/>
              <a:t>could</a:t>
            </a:r>
            <a:r>
              <a:rPr lang="de-DE" i="1" dirty="0"/>
              <a:t> </a:t>
            </a:r>
            <a:r>
              <a:rPr lang="de-DE" i="1" dirty="0" err="1"/>
              <a:t>help</a:t>
            </a:r>
            <a:r>
              <a:rPr lang="de-DE" i="1" dirty="0"/>
              <a:t>: </a:t>
            </a:r>
            <a:r>
              <a:rPr lang="de-DE" i="1" dirty="0" err="1"/>
              <a:t>testcontainers</a:t>
            </a:r>
            <a:r>
              <a:rPr lang="de-DE" i="1" dirty="0"/>
              <a:t>, virtual </a:t>
            </a:r>
            <a:r>
              <a:rPr lang="de-DE" i="1" dirty="0" err="1"/>
              <a:t>archives</a:t>
            </a:r>
            <a:r>
              <a:rPr lang="de-DE" i="1" dirty="0"/>
              <a:t>, …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3A621FF-2825-87A3-8C0F-57D2B110873A}"/>
              </a:ext>
            </a:extLst>
          </p:cNvPr>
          <p:cNvSpPr txBox="1"/>
          <p:nvPr/>
        </p:nvSpPr>
        <p:spPr>
          <a:xfrm>
            <a:off x="5483933" y="3910724"/>
            <a:ext cx="4078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 err="1"/>
              <a:t>Usually</a:t>
            </a:r>
            <a:r>
              <a:rPr lang="de-DE" i="1" dirty="0"/>
              <a:t> APIs </a:t>
            </a:r>
            <a:r>
              <a:rPr lang="de-DE" i="1" dirty="0" err="1"/>
              <a:t>are</a:t>
            </a:r>
            <a:r>
              <a:rPr lang="de-DE" i="1" dirty="0"/>
              <a:t> </a:t>
            </a:r>
            <a:r>
              <a:rPr lang="de-DE" i="1" dirty="0" err="1"/>
              <a:t>tested</a:t>
            </a:r>
            <a:r>
              <a:rPr lang="de-DE" i="1" dirty="0"/>
              <a:t> in </a:t>
            </a:r>
            <a:r>
              <a:rPr lang="de-DE" i="1" dirty="0" err="1"/>
              <a:t>upper</a:t>
            </a:r>
            <a:r>
              <a:rPr lang="de-DE" i="1" dirty="0"/>
              <a:t> </a:t>
            </a:r>
            <a:r>
              <a:rPr lang="de-DE" i="1" dirty="0" err="1"/>
              <a:t>layers</a:t>
            </a:r>
            <a:r>
              <a:rPr lang="de-DE" i="1" dirty="0"/>
              <a:t> 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943B162-BD6A-A53C-1823-81B720E8387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3071664" y="4095390"/>
            <a:ext cx="2412269" cy="0"/>
          </a:xfrm>
          <a:prstGeom prst="straightConnector1">
            <a:avLst/>
          </a:prstGeom>
          <a:ln w="34925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7EEF90F3-E3E0-2B8A-95D6-2A91CBDB8B4B}"/>
              </a:ext>
            </a:extLst>
          </p:cNvPr>
          <p:cNvSpPr txBox="1"/>
          <p:nvPr/>
        </p:nvSpPr>
        <p:spPr>
          <a:xfrm>
            <a:off x="5447928" y="1744595"/>
            <a:ext cx="3927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 err="1"/>
              <a:t>Simulates</a:t>
            </a:r>
            <a:r>
              <a:rPr lang="de-DE" i="1" dirty="0"/>
              <a:t> a </a:t>
            </a:r>
            <a:r>
              <a:rPr lang="de-DE" i="1" dirty="0" err="1"/>
              <a:t>client</a:t>
            </a:r>
            <a:r>
              <a:rPr lang="de-DE" i="1" dirty="0"/>
              <a:t> and a hole </a:t>
            </a:r>
            <a:r>
              <a:rPr lang="de-DE" i="1" dirty="0" err="1"/>
              <a:t>usecase</a:t>
            </a:r>
            <a:endParaRPr lang="de-DE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/>
              <a:t>Frameworks: Cypress, </a:t>
            </a:r>
            <a:r>
              <a:rPr lang="de-DE" i="1" dirty="0" err="1"/>
              <a:t>Playwright</a:t>
            </a:r>
            <a:r>
              <a:rPr lang="de-DE" i="1" dirty="0"/>
              <a:t>, …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6437B1EC-B392-E758-D77F-1AF389FB775B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2783632" y="2067761"/>
            <a:ext cx="2664296" cy="507831"/>
          </a:xfrm>
          <a:prstGeom prst="straightConnector1">
            <a:avLst/>
          </a:prstGeom>
          <a:ln w="34925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E713C35D-9F3B-CE5B-4327-6C918B775F1C}"/>
              </a:ext>
            </a:extLst>
          </p:cNvPr>
          <p:cNvSpPr txBox="1"/>
          <p:nvPr/>
        </p:nvSpPr>
        <p:spPr>
          <a:xfrm>
            <a:off x="5879976" y="4563553"/>
            <a:ext cx="489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!! </a:t>
            </a:r>
            <a:r>
              <a:rPr lang="en-US" sz="2400" b="1" dirty="0"/>
              <a:t>All tests in all layers</a:t>
            </a:r>
            <a:r>
              <a:rPr lang="en-US" sz="2400" dirty="0"/>
              <a:t> </a:t>
            </a:r>
            <a:r>
              <a:rPr lang="en-US" sz="2400" b="1" dirty="0"/>
              <a:t>must</a:t>
            </a:r>
            <a:r>
              <a:rPr lang="en-US" sz="2400" dirty="0"/>
              <a:t> </a:t>
            </a:r>
            <a:r>
              <a:rPr lang="en-US" sz="2400" b="1" dirty="0"/>
              <a:t>be executed</a:t>
            </a:r>
            <a:r>
              <a:rPr lang="en-US" sz="2400" dirty="0"/>
              <a:t> </a:t>
            </a:r>
            <a:r>
              <a:rPr lang="en-US" sz="2400" b="1" dirty="0"/>
              <a:t>automatically</a:t>
            </a:r>
            <a:r>
              <a:rPr lang="en-US" sz="2400" dirty="0"/>
              <a:t> </a:t>
            </a:r>
            <a:r>
              <a:rPr lang="en-US" sz="2400" b="1" dirty="0"/>
              <a:t>regardless</a:t>
            </a:r>
            <a:r>
              <a:rPr lang="en-US" sz="2400" dirty="0"/>
              <a:t> </a:t>
            </a:r>
            <a:r>
              <a:rPr lang="en-US" sz="2400" b="1" dirty="0"/>
              <a:t>of the</a:t>
            </a:r>
            <a:r>
              <a:rPr lang="en-US" sz="2400" dirty="0"/>
              <a:t> </a:t>
            </a:r>
            <a:r>
              <a:rPr lang="en-US" sz="2400" b="1" dirty="0"/>
              <a:t>environment</a:t>
            </a:r>
            <a:r>
              <a:rPr lang="de-DE" sz="2400" b="1" dirty="0"/>
              <a:t> !!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A569E066-744C-7E84-DE8E-13108430E4CA}"/>
              </a:ext>
            </a:extLst>
          </p:cNvPr>
          <p:cNvSpPr txBox="1"/>
          <p:nvPr/>
        </p:nvSpPr>
        <p:spPr>
          <a:xfrm>
            <a:off x="4199" y="5981217"/>
            <a:ext cx="12187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ArialMT"/>
              </a:rPr>
              <a:t>J. Gough, D Bryant, M Auburn, </a:t>
            </a:r>
            <a:r>
              <a:rPr lang="en-US" sz="1200" b="0" i="1" u="none" strike="noStrike" baseline="0" dirty="0">
                <a:latin typeface="ArialMT"/>
              </a:rPr>
              <a:t>Mastering API Architecture</a:t>
            </a:r>
            <a:r>
              <a:rPr lang="en-US" sz="1200" b="0" i="0" u="none" strike="noStrike" baseline="0" dirty="0">
                <a:latin typeface="ArialMT"/>
              </a:rPr>
              <a:t>,</a:t>
            </a:r>
            <a:r>
              <a:rPr lang="en-US" sz="1200" b="1" i="0" u="none" strike="noStrike" baseline="0" dirty="0">
                <a:latin typeface="ArialMT"/>
              </a:rPr>
              <a:t>2023, </a:t>
            </a:r>
            <a:r>
              <a:rPr lang="en-US" sz="1200" i="0" u="none" strike="noStrike" baseline="0" dirty="0">
                <a:latin typeface="ArialMT"/>
              </a:rPr>
              <a:t>S. 50</a:t>
            </a:r>
            <a:endParaRPr lang="de-DE" sz="1200" i="1" baseline="30000" dirty="0"/>
          </a:p>
        </p:txBody>
      </p:sp>
    </p:spTree>
    <p:extLst>
      <p:ext uri="{BB962C8B-B14F-4D97-AF65-F5344CB8AC3E}">
        <p14:creationId xmlns:p14="http://schemas.microsoft.com/office/powerpoint/2010/main" val="218198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096A2-BC60-1B96-0598-35E3EC3758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A851C16-6940-2AE4-5469-BE94704A98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Roadmap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2875C13-133E-AE98-49D9-17DB54429C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9779E1A-9385-5580-F512-123C40F26449}"/>
              </a:ext>
            </a:extLst>
          </p:cNvPr>
          <p:cNvSpPr txBox="1"/>
          <p:nvPr/>
        </p:nvSpPr>
        <p:spPr>
          <a:xfrm>
            <a:off x="6500065" y="7605464"/>
            <a:ext cx="54458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Softwarearchitecture</a:t>
            </a:r>
            <a:r>
              <a:rPr lang="de-DE" dirty="0"/>
              <a:t>: </a:t>
            </a:r>
            <a:r>
              <a:rPr lang="de-DE" dirty="0" err="1"/>
              <a:t>What</a:t>
            </a:r>
            <a:r>
              <a:rPr lang="de-DE" dirty="0"/>
              <a:t> and </a:t>
            </a:r>
            <a:r>
              <a:rPr lang="de-DE" dirty="0" err="1"/>
              <a:t>Why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Examples</a:t>
            </a:r>
            <a:r>
              <a:rPr lang="de-DE" dirty="0"/>
              <a:t> : Microservices and Hexagonal </a:t>
            </a:r>
            <a:r>
              <a:rPr lang="de-DE" dirty="0" err="1"/>
              <a:t>architecture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API 2 </a:t>
            </a:r>
            <a:r>
              <a:rPr lang="de-DE" dirty="0" err="1"/>
              <a:t>Examples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Open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Testing</a:t>
            </a:r>
            <a:r>
              <a:rPr lang="de-DE" dirty="0"/>
              <a:t>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  <p:sp>
        <p:nvSpPr>
          <p:cNvPr id="33" name="Freeform 412">
            <a:extLst>
              <a:ext uri="{FF2B5EF4-FFF2-40B4-BE49-F238E27FC236}">
                <a16:creationId xmlns:a16="http://schemas.microsoft.com/office/drawing/2014/main" id="{9ADD1924-3BE8-4544-DF93-EA7C87BDDD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960" y="1803488"/>
            <a:ext cx="3024336" cy="537696"/>
          </a:xfrm>
          <a:custGeom>
            <a:avLst/>
            <a:gdLst>
              <a:gd name="T0" fmla="*/ 2118 w 2525"/>
              <a:gd name="T1" fmla="*/ 0 h 918"/>
              <a:gd name="T2" fmla="*/ 102 w 2525"/>
              <a:gd name="T3" fmla="*/ 0 h 918"/>
              <a:gd name="T4" fmla="*/ 102 w 2525"/>
              <a:gd name="T5" fmla="*/ 0 h 918"/>
              <a:gd name="T6" fmla="*/ 0 w 2525"/>
              <a:gd name="T7" fmla="*/ 102 h 918"/>
              <a:gd name="T8" fmla="*/ 0 w 2525"/>
              <a:gd name="T9" fmla="*/ 816 h 918"/>
              <a:gd name="T10" fmla="*/ 0 w 2525"/>
              <a:gd name="T11" fmla="*/ 816 h 918"/>
              <a:gd name="T12" fmla="*/ 102 w 2525"/>
              <a:gd name="T13" fmla="*/ 917 h 918"/>
              <a:gd name="T14" fmla="*/ 2118 w 2525"/>
              <a:gd name="T15" fmla="*/ 917 h 918"/>
              <a:gd name="T16" fmla="*/ 2118 w 2525"/>
              <a:gd name="T17" fmla="*/ 917 h 918"/>
              <a:gd name="T18" fmla="*/ 2196 w 2525"/>
              <a:gd name="T19" fmla="*/ 880 h 918"/>
              <a:gd name="T20" fmla="*/ 2493 w 2525"/>
              <a:gd name="T21" fmla="*/ 524 h 918"/>
              <a:gd name="T22" fmla="*/ 2493 w 2525"/>
              <a:gd name="T23" fmla="*/ 524 h 918"/>
              <a:gd name="T24" fmla="*/ 2493 w 2525"/>
              <a:gd name="T25" fmla="*/ 393 h 918"/>
              <a:gd name="T26" fmla="*/ 2196 w 2525"/>
              <a:gd name="T27" fmla="*/ 36 h 918"/>
              <a:gd name="T28" fmla="*/ 2196 w 2525"/>
              <a:gd name="T29" fmla="*/ 36 h 918"/>
              <a:gd name="T30" fmla="*/ 2118 w 2525"/>
              <a:gd name="T31" fmla="*/ 0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525" h="918">
                <a:moveTo>
                  <a:pt x="2118" y="0"/>
                </a:moveTo>
                <a:lnTo>
                  <a:pt x="102" y="0"/>
                </a:lnTo>
                <a:lnTo>
                  <a:pt x="102" y="0"/>
                </a:lnTo>
                <a:cubicBezTo>
                  <a:pt x="46" y="0"/>
                  <a:pt x="0" y="46"/>
                  <a:pt x="0" y="102"/>
                </a:cubicBezTo>
                <a:lnTo>
                  <a:pt x="0" y="816"/>
                </a:lnTo>
                <a:lnTo>
                  <a:pt x="0" y="816"/>
                </a:lnTo>
                <a:cubicBezTo>
                  <a:pt x="0" y="872"/>
                  <a:pt x="46" y="917"/>
                  <a:pt x="102" y="917"/>
                </a:cubicBezTo>
                <a:lnTo>
                  <a:pt x="2118" y="917"/>
                </a:lnTo>
                <a:lnTo>
                  <a:pt x="2118" y="917"/>
                </a:lnTo>
                <a:cubicBezTo>
                  <a:pt x="2148" y="917"/>
                  <a:pt x="2176" y="904"/>
                  <a:pt x="2196" y="880"/>
                </a:cubicBezTo>
                <a:lnTo>
                  <a:pt x="2493" y="524"/>
                </a:lnTo>
                <a:lnTo>
                  <a:pt x="2493" y="524"/>
                </a:lnTo>
                <a:cubicBezTo>
                  <a:pt x="2524" y="486"/>
                  <a:pt x="2524" y="431"/>
                  <a:pt x="2493" y="393"/>
                </a:cubicBezTo>
                <a:lnTo>
                  <a:pt x="2196" y="36"/>
                </a:lnTo>
                <a:lnTo>
                  <a:pt x="2196" y="36"/>
                </a:lnTo>
                <a:cubicBezTo>
                  <a:pt x="2176" y="13"/>
                  <a:pt x="2148" y="0"/>
                  <a:pt x="2118" y="0"/>
                </a:cubicBezTo>
              </a:path>
            </a:pathLst>
          </a:custGeom>
          <a:solidFill>
            <a:schemeClr val="accent3">
              <a:lumMod val="75000"/>
            </a:schemeClr>
          </a:solidFill>
          <a:ln w="34925"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sz="2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Architecture</a:t>
            </a:r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3B15F401-A5B0-5A51-8214-16B20D919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3832" y="1160972"/>
            <a:ext cx="1224136" cy="5004331"/>
          </a:xfrm>
          <a:custGeom>
            <a:avLst/>
            <a:gdLst>
              <a:gd name="T0" fmla="*/ 2054 w 2083"/>
              <a:gd name="T1" fmla="*/ 7974 h 7975"/>
              <a:gd name="T2" fmla="*/ 2054 w 2083"/>
              <a:gd name="T3" fmla="*/ 7974 h 7975"/>
              <a:gd name="T4" fmla="*/ 2029 w 2083"/>
              <a:gd name="T5" fmla="*/ 7955 h 7975"/>
              <a:gd name="T6" fmla="*/ 4 w 2083"/>
              <a:gd name="T7" fmla="*/ 35 h 7975"/>
              <a:gd name="T8" fmla="*/ 4 w 2083"/>
              <a:gd name="T9" fmla="*/ 35 h 7975"/>
              <a:gd name="T10" fmla="*/ 22 w 2083"/>
              <a:gd name="T11" fmla="*/ 4 h 7975"/>
              <a:gd name="T12" fmla="*/ 22 w 2083"/>
              <a:gd name="T13" fmla="*/ 4 h 7975"/>
              <a:gd name="T14" fmla="*/ 52 w 2083"/>
              <a:gd name="T15" fmla="*/ 22 h 7975"/>
              <a:gd name="T16" fmla="*/ 2079 w 2083"/>
              <a:gd name="T17" fmla="*/ 7942 h 7975"/>
              <a:gd name="T18" fmla="*/ 2079 w 2083"/>
              <a:gd name="T19" fmla="*/ 7942 h 7975"/>
              <a:gd name="T20" fmla="*/ 2060 w 2083"/>
              <a:gd name="T21" fmla="*/ 7973 h 7975"/>
              <a:gd name="T22" fmla="*/ 2060 w 2083"/>
              <a:gd name="T23" fmla="*/ 7973 h 7975"/>
              <a:gd name="T24" fmla="*/ 2054 w 2083"/>
              <a:gd name="T25" fmla="*/ 7974 h 79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83" h="7975">
                <a:moveTo>
                  <a:pt x="2054" y="7974"/>
                </a:moveTo>
                <a:lnTo>
                  <a:pt x="2054" y="7974"/>
                </a:lnTo>
                <a:cubicBezTo>
                  <a:pt x="2043" y="7974"/>
                  <a:pt x="2032" y="7966"/>
                  <a:pt x="2029" y="7955"/>
                </a:cubicBezTo>
                <a:lnTo>
                  <a:pt x="4" y="35"/>
                </a:lnTo>
                <a:lnTo>
                  <a:pt x="4" y="35"/>
                </a:lnTo>
                <a:cubicBezTo>
                  <a:pt x="0" y="21"/>
                  <a:pt x="8" y="7"/>
                  <a:pt x="22" y="4"/>
                </a:cubicBezTo>
                <a:lnTo>
                  <a:pt x="22" y="4"/>
                </a:lnTo>
                <a:cubicBezTo>
                  <a:pt x="35" y="0"/>
                  <a:pt x="49" y="8"/>
                  <a:pt x="52" y="22"/>
                </a:cubicBezTo>
                <a:lnTo>
                  <a:pt x="2079" y="7942"/>
                </a:lnTo>
                <a:lnTo>
                  <a:pt x="2079" y="7942"/>
                </a:lnTo>
                <a:cubicBezTo>
                  <a:pt x="2082" y="7956"/>
                  <a:pt x="2074" y="7970"/>
                  <a:pt x="2060" y="7973"/>
                </a:cubicBezTo>
                <a:lnTo>
                  <a:pt x="2060" y="7973"/>
                </a:lnTo>
                <a:cubicBezTo>
                  <a:pt x="2058" y="7973"/>
                  <a:pt x="2056" y="7974"/>
                  <a:pt x="2054" y="7974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6530" dirty="0">
              <a:latin typeface="Lato Light" panose="020F0502020204030203" pitchFamily="34" charset="0"/>
            </a:endParaRPr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9C515907-7236-B3CF-54D2-91F9083DC4CD}"/>
              </a:ext>
            </a:extLst>
          </p:cNvPr>
          <p:cNvSpPr/>
          <p:nvPr/>
        </p:nvSpPr>
        <p:spPr>
          <a:xfrm>
            <a:off x="4592323" y="1837827"/>
            <a:ext cx="504056" cy="49619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14D0B9D-6125-8931-E230-BFF952FE5B52}"/>
              </a:ext>
            </a:extLst>
          </p:cNvPr>
          <p:cNvSpPr txBox="1"/>
          <p:nvPr/>
        </p:nvSpPr>
        <p:spPr>
          <a:xfrm>
            <a:off x="5681713" y="1610671"/>
            <a:ext cx="33888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Definition and 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</a:t>
            </a:r>
            <a:r>
              <a:rPr lang="de-DE" dirty="0"/>
              <a:t>  : Microservices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</a:t>
            </a:r>
            <a:r>
              <a:rPr lang="de-DE" dirty="0"/>
              <a:t>  : Ports and Adapters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30602B5-936F-5173-EA6D-B18ECEC5EE08}"/>
              </a:ext>
            </a:extLst>
          </p:cNvPr>
          <p:cNvSpPr txBox="1"/>
          <p:nvPr/>
        </p:nvSpPr>
        <p:spPr>
          <a:xfrm>
            <a:off x="6096000" y="3180621"/>
            <a:ext cx="35201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reality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Examples</a:t>
            </a:r>
            <a:r>
              <a:rPr lang="de-DE" dirty="0"/>
              <a:t> : Java Interface &amp; 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Open API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7EA7840-134F-4ECE-E522-4856A7E98ADE}"/>
              </a:ext>
            </a:extLst>
          </p:cNvPr>
          <p:cNvSpPr txBox="1"/>
          <p:nvPr/>
        </p:nvSpPr>
        <p:spPr>
          <a:xfrm>
            <a:off x="6528048" y="4798552"/>
            <a:ext cx="3767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Testing</a:t>
            </a:r>
            <a:r>
              <a:rPr lang="de-DE" dirty="0"/>
              <a:t> APIs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architecture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Github</a:t>
            </a:r>
            <a:r>
              <a:rPr lang="de-DE" dirty="0"/>
              <a:t> Actions</a:t>
            </a:r>
          </a:p>
        </p:txBody>
      </p:sp>
      <p:sp>
        <p:nvSpPr>
          <p:cNvPr id="11" name="Freeform 412">
            <a:extLst>
              <a:ext uri="{FF2B5EF4-FFF2-40B4-BE49-F238E27FC236}">
                <a16:creationId xmlns:a16="http://schemas.microsoft.com/office/drawing/2014/main" id="{463DF27D-E8A3-ECF3-EB0E-CC4BC8B34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0509" y="3369884"/>
            <a:ext cx="3024336" cy="537696"/>
          </a:xfrm>
          <a:custGeom>
            <a:avLst/>
            <a:gdLst>
              <a:gd name="T0" fmla="*/ 2118 w 2525"/>
              <a:gd name="T1" fmla="*/ 0 h 918"/>
              <a:gd name="T2" fmla="*/ 102 w 2525"/>
              <a:gd name="T3" fmla="*/ 0 h 918"/>
              <a:gd name="T4" fmla="*/ 102 w 2525"/>
              <a:gd name="T5" fmla="*/ 0 h 918"/>
              <a:gd name="T6" fmla="*/ 0 w 2525"/>
              <a:gd name="T7" fmla="*/ 102 h 918"/>
              <a:gd name="T8" fmla="*/ 0 w 2525"/>
              <a:gd name="T9" fmla="*/ 816 h 918"/>
              <a:gd name="T10" fmla="*/ 0 w 2525"/>
              <a:gd name="T11" fmla="*/ 816 h 918"/>
              <a:gd name="T12" fmla="*/ 102 w 2525"/>
              <a:gd name="T13" fmla="*/ 917 h 918"/>
              <a:gd name="T14" fmla="*/ 2118 w 2525"/>
              <a:gd name="T15" fmla="*/ 917 h 918"/>
              <a:gd name="T16" fmla="*/ 2118 w 2525"/>
              <a:gd name="T17" fmla="*/ 917 h 918"/>
              <a:gd name="T18" fmla="*/ 2196 w 2525"/>
              <a:gd name="T19" fmla="*/ 880 h 918"/>
              <a:gd name="T20" fmla="*/ 2493 w 2525"/>
              <a:gd name="T21" fmla="*/ 524 h 918"/>
              <a:gd name="T22" fmla="*/ 2493 w 2525"/>
              <a:gd name="T23" fmla="*/ 524 h 918"/>
              <a:gd name="T24" fmla="*/ 2493 w 2525"/>
              <a:gd name="T25" fmla="*/ 393 h 918"/>
              <a:gd name="T26" fmla="*/ 2196 w 2525"/>
              <a:gd name="T27" fmla="*/ 36 h 918"/>
              <a:gd name="T28" fmla="*/ 2196 w 2525"/>
              <a:gd name="T29" fmla="*/ 36 h 918"/>
              <a:gd name="T30" fmla="*/ 2118 w 2525"/>
              <a:gd name="T31" fmla="*/ 0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525" h="918">
                <a:moveTo>
                  <a:pt x="2118" y="0"/>
                </a:moveTo>
                <a:lnTo>
                  <a:pt x="102" y="0"/>
                </a:lnTo>
                <a:lnTo>
                  <a:pt x="102" y="0"/>
                </a:lnTo>
                <a:cubicBezTo>
                  <a:pt x="46" y="0"/>
                  <a:pt x="0" y="46"/>
                  <a:pt x="0" y="102"/>
                </a:cubicBezTo>
                <a:lnTo>
                  <a:pt x="0" y="816"/>
                </a:lnTo>
                <a:lnTo>
                  <a:pt x="0" y="816"/>
                </a:lnTo>
                <a:cubicBezTo>
                  <a:pt x="0" y="872"/>
                  <a:pt x="46" y="917"/>
                  <a:pt x="102" y="917"/>
                </a:cubicBezTo>
                <a:lnTo>
                  <a:pt x="2118" y="917"/>
                </a:lnTo>
                <a:lnTo>
                  <a:pt x="2118" y="917"/>
                </a:lnTo>
                <a:cubicBezTo>
                  <a:pt x="2148" y="917"/>
                  <a:pt x="2176" y="904"/>
                  <a:pt x="2196" y="880"/>
                </a:cubicBezTo>
                <a:lnTo>
                  <a:pt x="2493" y="524"/>
                </a:lnTo>
                <a:lnTo>
                  <a:pt x="2493" y="524"/>
                </a:lnTo>
                <a:cubicBezTo>
                  <a:pt x="2524" y="486"/>
                  <a:pt x="2524" y="431"/>
                  <a:pt x="2493" y="393"/>
                </a:cubicBezTo>
                <a:lnTo>
                  <a:pt x="2196" y="36"/>
                </a:lnTo>
                <a:lnTo>
                  <a:pt x="2196" y="36"/>
                </a:lnTo>
                <a:cubicBezTo>
                  <a:pt x="2176" y="13"/>
                  <a:pt x="2148" y="0"/>
                  <a:pt x="2118" y="0"/>
                </a:cubicBezTo>
              </a:path>
            </a:pathLst>
          </a:custGeom>
          <a:solidFill>
            <a:schemeClr val="accent3">
              <a:lumMod val="75000"/>
            </a:schemeClr>
          </a:solidFill>
          <a:ln w="34925"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sz="2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APIs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7336648-FA1B-3862-0BD7-510110CB43EA}"/>
              </a:ext>
            </a:extLst>
          </p:cNvPr>
          <p:cNvSpPr/>
          <p:nvPr/>
        </p:nvSpPr>
        <p:spPr>
          <a:xfrm>
            <a:off x="4943872" y="3404223"/>
            <a:ext cx="504056" cy="49619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3" name="Freeform 412">
            <a:extLst>
              <a:ext uri="{FF2B5EF4-FFF2-40B4-BE49-F238E27FC236}">
                <a16:creationId xmlns:a16="http://schemas.microsoft.com/office/drawing/2014/main" id="{69C573EA-6D31-0304-5248-8987D71ED5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0549" y="4977781"/>
            <a:ext cx="3024336" cy="537696"/>
          </a:xfrm>
          <a:custGeom>
            <a:avLst/>
            <a:gdLst>
              <a:gd name="T0" fmla="*/ 2118 w 2525"/>
              <a:gd name="T1" fmla="*/ 0 h 918"/>
              <a:gd name="T2" fmla="*/ 102 w 2525"/>
              <a:gd name="T3" fmla="*/ 0 h 918"/>
              <a:gd name="T4" fmla="*/ 102 w 2525"/>
              <a:gd name="T5" fmla="*/ 0 h 918"/>
              <a:gd name="T6" fmla="*/ 0 w 2525"/>
              <a:gd name="T7" fmla="*/ 102 h 918"/>
              <a:gd name="T8" fmla="*/ 0 w 2525"/>
              <a:gd name="T9" fmla="*/ 816 h 918"/>
              <a:gd name="T10" fmla="*/ 0 w 2525"/>
              <a:gd name="T11" fmla="*/ 816 h 918"/>
              <a:gd name="T12" fmla="*/ 102 w 2525"/>
              <a:gd name="T13" fmla="*/ 917 h 918"/>
              <a:gd name="T14" fmla="*/ 2118 w 2525"/>
              <a:gd name="T15" fmla="*/ 917 h 918"/>
              <a:gd name="T16" fmla="*/ 2118 w 2525"/>
              <a:gd name="T17" fmla="*/ 917 h 918"/>
              <a:gd name="T18" fmla="*/ 2196 w 2525"/>
              <a:gd name="T19" fmla="*/ 880 h 918"/>
              <a:gd name="T20" fmla="*/ 2493 w 2525"/>
              <a:gd name="T21" fmla="*/ 524 h 918"/>
              <a:gd name="T22" fmla="*/ 2493 w 2525"/>
              <a:gd name="T23" fmla="*/ 524 h 918"/>
              <a:gd name="T24" fmla="*/ 2493 w 2525"/>
              <a:gd name="T25" fmla="*/ 393 h 918"/>
              <a:gd name="T26" fmla="*/ 2196 w 2525"/>
              <a:gd name="T27" fmla="*/ 36 h 918"/>
              <a:gd name="T28" fmla="*/ 2196 w 2525"/>
              <a:gd name="T29" fmla="*/ 36 h 918"/>
              <a:gd name="T30" fmla="*/ 2118 w 2525"/>
              <a:gd name="T31" fmla="*/ 0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525" h="918">
                <a:moveTo>
                  <a:pt x="2118" y="0"/>
                </a:moveTo>
                <a:lnTo>
                  <a:pt x="102" y="0"/>
                </a:lnTo>
                <a:lnTo>
                  <a:pt x="102" y="0"/>
                </a:lnTo>
                <a:cubicBezTo>
                  <a:pt x="46" y="0"/>
                  <a:pt x="0" y="46"/>
                  <a:pt x="0" y="102"/>
                </a:cubicBezTo>
                <a:lnTo>
                  <a:pt x="0" y="816"/>
                </a:lnTo>
                <a:lnTo>
                  <a:pt x="0" y="816"/>
                </a:lnTo>
                <a:cubicBezTo>
                  <a:pt x="0" y="872"/>
                  <a:pt x="46" y="917"/>
                  <a:pt x="102" y="917"/>
                </a:cubicBezTo>
                <a:lnTo>
                  <a:pt x="2118" y="917"/>
                </a:lnTo>
                <a:lnTo>
                  <a:pt x="2118" y="917"/>
                </a:lnTo>
                <a:cubicBezTo>
                  <a:pt x="2148" y="917"/>
                  <a:pt x="2176" y="904"/>
                  <a:pt x="2196" y="880"/>
                </a:cubicBezTo>
                <a:lnTo>
                  <a:pt x="2493" y="524"/>
                </a:lnTo>
                <a:lnTo>
                  <a:pt x="2493" y="524"/>
                </a:lnTo>
                <a:cubicBezTo>
                  <a:pt x="2524" y="486"/>
                  <a:pt x="2524" y="431"/>
                  <a:pt x="2493" y="393"/>
                </a:cubicBezTo>
                <a:lnTo>
                  <a:pt x="2196" y="36"/>
                </a:lnTo>
                <a:lnTo>
                  <a:pt x="2196" y="36"/>
                </a:lnTo>
                <a:cubicBezTo>
                  <a:pt x="2176" y="13"/>
                  <a:pt x="2148" y="0"/>
                  <a:pt x="2118" y="0"/>
                </a:cubicBezTo>
              </a:path>
            </a:pathLst>
          </a:custGeom>
          <a:solidFill>
            <a:schemeClr val="accent3">
              <a:lumMod val="75000"/>
            </a:schemeClr>
          </a:solidFill>
          <a:ln w="34925"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sz="2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Tools &amp; Tipps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0721A8F-A6E2-21B7-EDA0-47B4AEA370A8}"/>
              </a:ext>
            </a:extLst>
          </p:cNvPr>
          <p:cNvSpPr/>
          <p:nvPr/>
        </p:nvSpPr>
        <p:spPr>
          <a:xfrm>
            <a:off x="5303912" y="5012120"/>
            <a:ext cx="504056" cy="49619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972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Testing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actions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500664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8" name="Textfeld 8">
            <a:extLst>
              <a:ext uri="{FF2B5EF4-FFF2-40B4-BE49-F238E27FC236}">
                <a16:creationId xmlns:a16="http://schemas.microsoft.com/office/drawing/2014/main" id="{D9E4E258-1090-7A70-DF51-176C4BD82FCB}"/>
              </a:ext>
            </a:extLst>
          </p:cNvPr>
          <p:cNvSpPr txBox="1"/>
          <p:nvPr/>
        </p:nvSpPr>
        <p:spPr>
          <a:xfrm>
            <a:off x="498383" y="2246357"/>
            <a:ext cx="698477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Workflow</a:t>
            </a:r>
            <a:r>
              <a:rPr lang="de-DE" dirty="0"/>
              <a:t>: </a:t>
            </a:r>
            <a:r>
              <a:rPr lang="en-US" dirty="0"/>
              <a:t>configurable automated sequence of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Event</a:t>
            </a:r>
            <a:r>
              <a:rPr lang="en-US" dirty="0"/>
              <a:t>:  specific occurrence in your repository that triggers a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Job</a:t>
            </a:r>
            <a:r>
              <a:rPr lang="en-US" dirty="0"/>
              <a:t>:  collection of steps that are executed in a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Action</a:t>
            </a:r>
            <a:r>
              <a:rPr lang="en-US" dirty="0"/>
              <a:t>: individual building blocks of a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Runner</a:t>
            </a:r>
            <a:r>
              <a:rPr lang="en-US" dirty="0"/>
              <a:t>:  computer on which your workflows are executed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Step</a:t>
            </a:r>
            <a:r>
              <a:rPr lang="en-US" dirty="0"/>
              <a:t>: smallest executable unit in a job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19EC54F-12A9-7F99-BB27-335252FE8020}"/>
              </a:ext>
            </a:extLst>
          </p:cNvPr>
          <p:cNvSpPr txBox="1"/>
          <p:nvPr/>
        </p:nvSpPr>
        <p:spPr>
          <a:xfrm>
            <a:off x="0" y="6003586"/>
            <a:ext cx="1219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/>
              <a:t>https://docs.github.com/de/actions</a:t>
            </a:r>
            <a:endParaRPr lang="de-DE" sz="1200" i="1" baseline="3000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764409F-8B28-6629-D079-629EA119B624}"/>
              </a:ext>
            </a:extLst>
          </p:cNvPr>
          <p:cNvSpPr txBox="1"/>
          <p:nvPr/>
        </p:nvSpPr>
        <p:spPr>
          <a:xfrm>
            <a:off x="1271464" y="1368034"/>
            <a:ext cx="9753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“… Automate, customize and execute your software development workflows directly in your repository.”</a:t>
            </a:r>
            <a:endParaRPr lang="de-DE" i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2A49FC0-630B-56A6-BA66-6849EEE54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168" y="1731104"/>
            <a:ext cx="3057281" cy="43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81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D0AB6E1F-41B2-3F20-AC96-D3B2D4A92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67" y="1443883"/>
            <a:ext cx="4286250" cy="241935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actions</a:t>
            </a:r>
            <a:r>
              <a:rPr lang="de-DE" dirty="0"/>
              <a:t> - </a:t>
            </a:r>
            <a:r>
              <a:rPr lang="de-DE" dirty="0" err="1"/>
              <a:t>examples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644680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4310063-940C-BCC3-CD29-7AF9DB8ED11B}"/>
              </a:ext>
            </a:extLst>
          </p:cNvPr>
          <p:cNvSpPr txBox="1"/>
          <p:nvPr/>
        </p:nvSpPr>
        <p:spPr>
          <a:xfrm>
            <a:off x="-14630" y="6021288"/>
            <a:ext cx="1219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/>
              <a:t>https://github.com/sdras/awesome-actions</a:t>
            </a:r>
            <a:endParaRPr lang="de-DE" sz="1200" i="1" baseline="300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C77D489-3AB7-80AE-3CE7-B6F956B52451}"/>
              </a:ext>
            </a:extLst>
          </p:cNvPr>
          <p:cNvSpPr txBox="1"/>
          <p:nvPr/>
        </p:nvSpPr>
        <p:spPr>
          <a:xfrm>
            <a:off x="-14630" y="1079725"/>
            <a:ext cx="12206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Hundreds of provided actions for many areas</a:t>
            </a:r>
            <a:endParaRPr lang="de-DE" i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5AD2CE3-F8F8-913A-813D-16143FAAAEC7}"/>
              </a:ext>
            </a:extLst>
          </p:cNvPr>
          <p:cNvSpPr txBox="1"/>
          <p:nvPr/>
        </p:nvSpPr>
        <p:spPr>
          <a:xfrm>
            <a:off x="2441121" y="1443139"/>
            <a:ext cx="2004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err="1"/>
              <a:t>cypress-io</a:t>
            </a:r>
            <a:r>
              <a:rPr lang="de-DE" sz="1400" b="1" dirty="0"/>
              <a:t>/</a:t>
            </a:r>
            <a:r>
              <a:rPr lang="de-DE" sz="1400" b="1" dirty="0" err="1"/>
              <a:t>github</a:t>
            </a:r>
            <a:r>
              <a:rPr lang="de-DE" sz="1400" b="1" dirty="0"/>
              <a:t>-action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865762A-59B5-BC3F-B619-7783BF3F6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685" y="3787839"/>
            <a:ext cx="4324350" cy="2057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FEEE6C26-17EE-92AE-4690-3027A55E3F57}"/>
              </a:ext>
            </a:extLst>
          </p:cNvPr>
          <p:cNvSpPr txBox="1"/>
          <p:nvPr/>
        </p:nvSpPr>
        <p:spPr>
          <a:xfrm>
            <a:off x="2219805" y="3777459"/>
            <a:ext cx="19795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 err="1"/>
              <a:t>codecov</a:t>
            </a:r>
            <a:r>
              <a:rPr lang="de-DE" sz="1400" b="1" dirty="0"/>
              <a:t>-action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EA15AA5-4060-3B68-6ED4-148A499BC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1370" y="1527170"/>
            <a:ext cx="4176464" cy="441600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052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Github</a:t>
            </a:r>
            <a:r>
              <a:rPr lang="de-DE" sz="2400" b="1" dirty="0"/>
              <a:t> </a:t>
            </a:r>
            <a:r>
              <a:rPr lang="de-DE" sz="2400" b="1" dirty="0" err="1"/>
              <a:t>action</a:t>
            </a:r>
            <a:r>
              <a:rPr lang="de-DE" sz="2400" b="1" dirty="0"/>
              <a:t> - </a:t>
            </a:r>
            <a:r>
              <a:rPr lang="de-DE" sz="2400" b="1" dirty="0" err="1"/>
              <a:t>caching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428656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C0399D0-ED46-D32F-A874-1F2E97EE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58" y="1124744"/>
            <a:ext cx="4294805" cy="453650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77C9FD7-44FF-7ED7-C6E3-AD15EBEB4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991" y="1152128"/>
            <a:ext cx="5785477" cy="34290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E5ADAA3-29B6-2F0D-E805-3F8BDDC518F4}"/>
              </a:ext>
            </a:extLst>
          </p:cNvPr>
          <p:cNvSpPr txBox="1"/>
          <p:nvPr/>
        </p:nvSpPr>
        <p:spPr>
          <a:xfrm>
            <a:off x="5807968" y="5303859"/>
            <a:ext cx="5037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Workflow </a:t>
            </a:r>
            <a:r>
              <a:rPr lang="de-DE" sz="2400" dirty="0" err="1"/>
              <a:t>execution</a:t>
            </a:r>
            <a:r>
              <a:rPr lang="de-DE" sz="2400" dirty="0"/>
              <a:t> time : </a:t>
            </a:r>
            <a:r>
              <a:rPr lang="de-DE" sz="2400" b="1" dirty="0"/>
              <a:t>33s  </a:t>
            </a:r>
            <a:r>
              <a:rPr lang="de-DE" sz="2400" dirty="0"/>
              <a:t>vs.</a:t>
            </a:r>
            <a:r>
              <a:rPr lang="de-DE" sz="2400" b="1" dirty="0"/>
              <a:t> 3,6s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4C3BB93-572C-7916-EAE3-D18E9D6320B5}"/>
              </a:ext>
            </a:extLst>
          </p:cNvPr>
          <p:cNvSpPr txBox="1"/>
          <p:nvPr/>
        </p:nvSpPr>
        <p:spPr>
          <a:xfrm>
            <a:off x="6023990" y="4594811"/>
            <a:ext cx="57854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/>
              <a:t>Execution</a:t>
            </a:r>
            <a:r>
              <a:rPr lang="de-DE" sz="1200" b="1" dirty="0"/>
              <a:t> </a:t>
            </a:r>
            <a:r>
              <a:rPr lang="de-DE" sz="1200" b="1" dirty="0" err="1"/>
              <a:t>with</a:t>
            </a:r>
            <a:r>
              <a:rPr lang="de-DE" sz="1200" b="1" dirty="0"/>
              <a:t> </a:t>
            </a:r>
            <a:r>
              <a:rPr lang="de-DE" sz="1200" b="1" dirty="0" err="1"/>
              <a:t>cached</a:t>
            </a:r>
            <a:r>
              <a:rPr lang="de-DE" sz="1200" b="1" dirty="0"/>
              <a:t> </a:t>
            </a:r>
            <a:r>
              <a:rPr lang="de-DE" sz="1200" b="1" dirty="0" err="1"/>
              <a:t>dependencies</a:t>
            </a:r>
            <a:endParaRPr lang="de-DE" sz="1200" b="1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33270D0-B895-9D27-FD91-507A3C311136}"/>
              </a:ext>
            </a:extLst>
          </p:cNvPr>
          <p:cNvSpPr txBox="1"/>
          <p:nvPr/>
        </p:nvSpPr>
        <p:spPr>
          <a:xfrm>
            <a:off x="577058" y="5658722"/>
            <a:ext cx="42948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/>
              <a:t>Execution</a:t>
            </a:r>
            <a:r>
              <a:rPr lang="de-DE" sz="1200" b="1" dirty="0"/>
              <a:t> </a:t>
            </a:r>
            <a:r>
              <a:rPr lang="de-DE" sz="1200" b="1" dirty="0" err="1"/>
              <a:t>without</a:t>
            </a:r>
            <a:r>
              <a:rPr lang="de-DE" sz="1200" b="1" dirty="0"/>
              <a:t> </a:t>
            </a:r>
            <a:r>
              <a:rPr lang="de-DE" sz="1200" b="1" dirty="0" err="1"/>
              <a:t>cached</a:t>
            </a:r>
            <a:r>
              <a:rPr lang="de-DE" sz="1200" b="1" dirty="0"/>
              <a:t> </a:t>
            </a:r>
            <a:r>
              <a:rPr lang="de-DE" sz="1200" b="1" dirty="0" err="1"/>
              <a:t>dependencies</a:t>
            </a:r>
            <a:endParaRPr lang="de-DE" sz="1200" b="1" dirty="0"/>
          </a:p>
        </p:txBody>
      </p:sp>
    </p:spTree>
    <p:extLst>
      <p:ext uri="{BB962C8B-B14F-4D97-AF65-F5344CB8AC3E}">
        <p14:creationId xmlns:p14="http://schemas.microsoft.com/office/powerpoint/2010/main" val="232908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Thank</a:t>
            </a:r>
            <a:r>
              <a:rPr lang="de-DE" sz="2400" b="1" dirty="0"/>
              <a:t> </a:t>
            </a:r>
            <a:r>
              <a:rPr lang="de-DE" sz="2400" b="1" dirty="0" err="1"/>
              <a:t>you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16688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2E1CFA9-C255-E458-F45F-83B17388AE9E}"/>
              </a:ext>
            </a:extLst>
          </p:cNvPr>
          <p:cNvSpPr txBox="1"/>
          <p:nvPr/>
        </p:nvSpPr>
        <p:spPr>
          <a:xfrm>
            <a:off x="1148760" y="1916832"/>
            <a:ext cx="280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I </a:t>
            </a:r>
            <a:r>
              <a:rPr lang="de-DE" sz="2000" b="1" dirty="0" err="1"/>
              <a:t>would</a:t>
            </a:r>
            <a:r>
              <a:rPr lang="de-DE" sz="2000" b="1" dirty="0"/>
              <a:t> like </a:t>
            </a:r>
            <a:r>
              <a:rPr lang="de-DE" sz="2000" b="1" dirty="0" err="1"/>
              <a:t>to</a:t>
            </a:r>
            <a:r>
              <a:rPr lang="de-DE" sz="2000" b="1" dirty="0"/>
              <a:t> </a:t>
            </a:r>
            <a:r>
              <a:rPr lang="de-DE" sz="2000" b="1" dirty="0" err="1"/>
              <a:t>thank</a:t>
            </a:r>
            <a:endParaRPr lang="de-DE" sz="20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0F7D102-3306-8A41-6551-48F14F746678}"/>
              </a:ext>
            </a:extLst>
          </p:cNvPr>
          <p:cNvSpPr txBox="1"/>
          <p:nvPr/>
        </p:nvSpPr>
        <p:spPr>
          <a:xfrm>
            <a:off x="695400" y="2852936"/>
            <a:ext cx="367240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Prof. Ludger </a:t>
            </a:r>
            <a:r>
              <a:rPr lang="en-US" dirty="0" err="1"/>
              <a:t>Wessjohann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Dr. Mehdi Davari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Dr. Frank Broda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NWC  department &amp; </a:t>
            </a:r>
            <a:r>
              <a:rPr lang="de-DE" dirty="0"/>
              <a:t>Dr. Steffen Neumanns </a:t>
            </a:r>
            <a:r>
              <a:rPr lang="de-DE" dirty="0" err="1"/>
              <a:t>group</a:t>
            </a:r>
            <a:r>
              <a:rPr lang="de-DE" dirty="0"/>
              <a:t> 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1A372C-2EC8-C385-7F39-6129D598FE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4272" y="5486426"/>
            <a:ext cx="1619176" cy="69269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6E9074C-EE19-48D6-EEC9-F51D30991B3A}"/>
              </a:ext>
            </a:extLst>
          </p:cNvPr>
          <p:cNvSpPr txBox="1"/>
          <p:nvPr/>
        </p:nvSpPr>
        <p:spPr>
          <a:xfrm>
            <a:off x="6168008" y="5611788"/>
            <a:ext cx="280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/>
              <a:t>Funded</a:t>
            </a:r>
            <a:r>
              <a:rPr lang="de-DE" sz="2000" b="1" dirty="0"/>
              <a:t> </a:t>
            </a:r>
            <a:r>
              <a:rPr lang="de-DE" sz="2000" b="1" dirty="0" err="1"/>
              <a:t>by</a:t>
            </a:r>
            <a:endParaRPr lang="de-DE" sz="2000" b="1" dirty="0"/>
          </a:p>
        </p:txBody>
      </p:sp>
      <p:pic>
        <p:nvPicPr>
          <p:cNvPr id="12" name="Grafik 11" descr="Ein Bild, das draußen, Baum, Text, Schild enthält.&#10;&#10;Automatisch generierte Beschreibung">
            <a:extLst>
              <a:ext uri="{FF2B5EF4-FFF2-40B4-BE49-F238E27FC236}">
                <a16:creationId xmlns:a16="http://schemas.microsoft.com/office/drawing/2014/main" id="{8F898920-477B-CF7B-EE42-23607B465A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864" y="1246212"/>
            <a:ext cx="6069984" cy="404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8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3E11E-75D5-9821-5CD2-3929749AD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E6FB1DB-9BCF-CE9D-498D-A6AD52E794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What</a:t>
            </a:r>
            <a:r>
              <a:rPr lang="de-DE" sz="2400" b="1" dirty="0"/>
              <a:t> </a:t>
            </a:r>
            <a:r>
              <a:rPr lang="de-DE" sz="2400" b="1" dirty="0" err="1"/>
              <a:t>is</a:t>
            </a:r>
            <a:r>
              <a:rPr lang="de-DE" sz="2400" b="1" dirty="0"/>
              <a:t> </a:t>
            </a:r>
            <a:r>
              <a:rPr lang="de-DE" sz="2400" b="1" dirty="0" err="1"/>
              <a:t>software</a:t>
            </a:r>
            <a:r>
              <a:rPr lang="de-DE" sz="2400" b="1" dirty="0"/>
              <a:t> </a:t>
            </a:r>
            <a:r>
              <a:rPr lang="de-DE" sz="2400" b="1" dirty="0" err="1"/>
              <a:t>architecture</a:t>
            </a:r>
            <a:r>
              <a:rPr lang="de-DE" sz="2400" b="1" dirty="0"/>
              <a:t>?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F8A3A49-2B1B-7571-76D1-66BD87C4FBE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C7B5F30-4B51-D0EC-A806-B905E48F8E46}"/>
              </a:ext>
            </a:extLst>
          </p:cNvPr>
          <p:cNvSpPr txBox="1"/>
          <p:nvPr/>
        </p:nvSpPr>
        <p:spPr>
          <a:xfrm>
            <a:off x="190932" y="5949280"/>
            <a:ext cx="76332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i="1" dirty="0"/>
              <a:t>[1] 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L. Bass, P. Clements and R. </a:t>
            </a:r>
            <a:r>
              <a:rPr lang="en-US" sz="1200" b="0" i="0" u="none" strike="noStrike" baseline="0" dirty="0" err="1">
                <a:latin typeface="Times New Roman" panose="02020603050405020304" pitchFamily="18" charset="0"/>
              </a:rPr>
              <a:t>Kazman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200" b="0" i="1" u="none" strike="noStrike" baseline="0" dirty="0">
                <a:latin typeface="Times New Roman" panose="02020603050405020304" pitchFamily="18" charset="0"/>
              </a:rPr>
              <a:t>Software Architecture in Practice. 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Addison Wesley, </a:t>
            </a:r>
            <a:r>
              <a:rPr lang="en-US" sz="1200" b="1" i="0" u="none" strike="noStrike" baseline="0" dirty="0">
                <a:latin typeface="Times New Roman" panose="02020603050405020304" pitchFamily="18" charset="0"/>
              </a:rPr>
              <a:t>1999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, ISBN 0-</a:t>
            </a:r>
            <a:r>
              <a:rPr lang="de-DE" sz="1200" b="0" i="0" u="none" strike="noStrike" baseline="0" dirty="0">
                <a:latin typeface="Times New Roman" panose="02020603050405020304" pitchFamily="18" charset="0"/>
              </a:rPr>
              <a:t>201-19930-0.</a:t>
            </a:r>
            <a:endParaRPr lang="de-DE" sz="1200" i="1" baseline="30000" dirty="0"/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0449B549-092A-BA98-4C36-A795BD6D69C3}"/>
              </a:ext>
            </a:extLst>
          </p:cNvPr>
          <p:cNvGrpSpPr/>
          <p:nvPr/>
        </p:nvGrpSpPr>
        <p:grpSpPr>
          <a:xfrm>
            <a:off x="2495600" y="2528617"/>
            <a:ext cx="6128326" cy="1477328"/>
            <a:chOff x="913771" y="3535665"/>
            <a:chExt cx="6128326" cy="1477328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E862CAE3-066B-F853-FBAA-ADBCA7921836}"/>
                </a:ext>
              </a:extLst>
            </p:cNvPr>
            <p:cNvSpPr txBox="1"/>
            <p:nvPr/>
          </p:nvSpPr>
          <p:spPr>
            <a:xfrm>
              <a:off x="913771" y="3535665"/>
              <a:ext cx="6128326" cy="14773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The software architecture of a program or computing</a:t>
              </a:r>
            </a:p>
            <a:p>
              <a:pPr algn="ctr"/>
              <a:r>
                <a:rPr lang="en-US" dirty="0"/>
                <a:t>system is the </a:t>
              </a:r>
              <a:r>
                <a:rPr lang="en-US" b="1" dirty="0"/>
                <a:t>structure or structures </a:t>
              </a:r>
              <a:r>
                <a:rPr lang="en-US" dirty="0"/>
                <a:t>of the system,</a:t>
              </a:r>
            </a:p>
            <a:p>
              <a:pPr algn="ctr"/>
              <a:r>
                <a:rPr lang="en-US" dirty="0"/>
                <a:t>which comprise software </a:t>
              </a:r>
              <a:r>
                <a:rPr lang="en-US" b="1" dirty="0"/>
                <a:t>components</a:t>
              </a:r>
              <a:r>
                <a:rPr lang="en-US" dirty="0"/>
                <a:t>, the externally</a:t>
              </a:r>
            </a:p>
            <a:p>
              <a:pPr algn="ctr"/>
              <a:r>
                <a:rPr lang="en-US" dirty="0"/>
                <a:t>visible </a:t>
              </a:r>
              <a:r>
                <a:rPr lang="en-US" b="1" dirty="0"/>
                <a:t>properties</a:t>
              </a:r>
              <a:r>
                <a:rPr lang="en-US" dirty="0"/>
                <a:t> of those components, and the </a:t>
              </a:r>
              <a:r>
                <a:rPr lang="en-US" b="1" dirty="0"/>
                <a:t>relationships</a:t>
              </a:r>
            </a:p>
            <a:p>
              <a:pPr algn="ctr"/>
              <a:r>
                <a:rPr lang="de-DE" dirty="0" err="1"/>
                <a:t>among</a:t>
              </a:r>
              <a:r>
                <a:rPr lang="de-DE" dirty="0"/>
                <a:t> </a:t>
              </a:r>
              <a:r>
                <a:rPr lang="de-DE" dirty="0" err="1"/>
                <a:t>them</a:t>
              </a:r>
              <a:r>
                <a:rPr lang="de-DE" dirty="0"/>
                <a:t> 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255152EB-8BD1-4358-AD67-4AFB6A6F6D01}"/>
                </a:ext>
              </a:extLst>
            </p:cNvPr>
            <p:cNvSpPr txBox="1"/>
            <p:nvPr/>
          </p:nvSpPr>
          <p:spPr>
            <a:xfrm>
              <a:off x="4442163" y="4652072"/>
              <a:ext cx="5040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0" i="0" u="none" strike="noStrike" baseline="0" dirty="0">
                  <a:latin typeface="Times New Roman" panose="02020603050405020304" pitchFamily="18" charset="0"/>
                </a:rPr>
                <a:t>[1]</a:t>
              </a:r>
              <a:endParaRPr lang="de-DE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5957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A2579-BEEC-BDA5-967D-1A3D67ABF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AE69A5-B4D5-173A-7657-00B4F6A117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What</a:t>
            </a:r>
            <a:r>
              <a:rPr lang="de-DE" sz="2400" b="1" dirty="0"/>
              <a:t> </a:t>
            </a:r>
            <a:r>
              <a:rPr lang="de-DE" sz="2400" b="1" dirty="0" err="1"/>
              <a:t>is</a:t>
            </a:r>
            <a:r>
              <a:rPr lang="de-DE" sz="2400" b="1" dirty="0"/>
              <a:t> </a:t>
            </a:r>
            <a:r>
              <a:rPr lang="de-DE" sz="2400" b="1" dirty="0" err="1"/>
              <a:t>software</a:t>
            </a:r>
            <a:r>
              <a:rPr lang="de-DE" sz="2400" b="1" dirty="0"/>
              <a:t> </a:t>
            </a:r>
            <a:r>
              <a:rPr lang="de-DE" sz="2400" b="1" dirty="0" err="1"/>
              <a:t>architecture</a:t>
            </a:r>
            <a:r>
              <a:rPr lang="de-DE" sz="2400" b="1" dirty="0"/>
              <a:t>?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E9C2927-C34D-FCC4-3F32-159EBFFCB3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B1BE727-EEAC-FADE-F87C-464ABA8CA16F}"/>
              </a:ext>
            </a:extLst>
          </p:cNvPr>
          <p:cNvSpPr txBox="1"/>
          <p:nvPr/>
        </p:nvSpPr>
        <p:spPr>
          <a:xfrm>
            <a:off x="190932" y="5949280"/>
            <a:ext cx="76332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i="1" dirty="0"/>
              <a:t>[1] 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L. Bass, P. Clements and R. </a:t>
            </a:r>
            <a:r>
              <a:rPr lang="en-US" sz="1200" b="0" i="0" u="none" strike="noStrike" baseline="0" dirty="0" err="1">
                <a:latin typeface="Times New Roman" panose="02020603050405020304" pitchFamily="18" charset="0"/>
              </a:rPr>
              <a:t>Kazman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200" b="0" i="1" u="none" strike="noStrike" baseline="0" dirty="0">
                <a:latin typeface="Times New Roman" panose="02020603050405020304" pitchFamily="18" charset="0"/>
              </a:rPr>
              <a:t>Software Architecture in Practice. 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Addison Wesley, </a:t>
            </a:r>
            <a:r>
              <a:rPr lang="en-US" sz="1200" b="1" i="0" u="none" strike="noStrike" baseline="0" dirty="0">
                <a:latin typeface="Times New Roman" panose="02020603050405020304" pitchFamily="18" charset="0"/>
              </a:rPr>
              <a:t>1999</a:t>
            </a:r>
            <a:r>
              <a:rPr lang="en-US" sz="1200" b="0" i="0" u="none" strike="noStrike" baseline="0" dirty="0">
                <a:latin typeface="Times New Roman" panose="02020603050405020304" pitchFamily="18" charset="0"/>
              </a:rPr>
              <a:t>, ISBN 0-</a:t>
            </a:r>
            <a:r>
              <a:rPr lang="de-DE" sz="1200" b="0" i="0" u="none" strike="noStrike" baseline="0" dirty="0">
                <a:latin typeface="Times New Roman" panose="02020603050405020304" pitchFamily="18" charset="0"/>
              </a:rPr>
              <a:t>201-19930-0.</a:t>
            </a:r>
            <a:endParaRPr lang="de-DE" sz="1200" i="1" baseline="30000" dirty="0"/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A8AB245A-7B91-3F83-D943-EAC2C33BAD06}"/>
              </a:ext>
            </a:extLst>
          </p:cNvPr>
          <p:cNvGrpSpPr/>
          <p:nvPr/>
        </p:nvGrpSpPr>
        <p:grpSpPr>
          <a:xfrm>
            <a:off x="2495600" y="2528617"/>
            <a:ext cx="6128326" cy="1477328"/>
            <a:chOff x="913771" y="3535665"/>
            <a:chExt cx="6128326" cy="1477328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F36855C9-997E-139B-5DBE-906F488091CA}"/>
                </a:ext>
              </a:extLst>
            </p:cNvPr>
            <p:cNvSpPr txBox="1"/>
            <p:nvPr/>
          </p:nvSpPr>
          <p:spPr>
            <a:xfrm>
              <a:off x="913771" y="3535665"/>
              <a:ext cx="6128326" cy="14773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The software architecture of a program or computing</a:t>
              </a:r>
            </a:p>
            <a:p>
              <a:pPr algn="ctr"/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system is the</a:t>
              </a:r>
              <a:r>
                <a:rPr lang="en-US" dirty="0"/>
                <a:t> </a:t>
              </a:r>
              <a:r>
                <a:rPr lang="en-US" b="1" dirty="0"/>
                <a:t>structure or structures </a:t>
              </a:r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of the system,</a:t>
              </a:r>
            </a:p>
            <a:p>
              <a:pPr algn="ctr"/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which comprise software</a:t>
              </a:r>
              <a:r>
                <a:rPr lang="en-US" dirty="0"/>
                <a:t> </a:t>
              </a:r>
              <a:r>
                <a:rPr lang="en-US" b="1" dirty="0"/>
                <a:t>components</a:t>
              </a:r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, the externally</a:t>
              </a:r>
            </a:p>
            <a:p>
              <a:pPr algn="ctr"/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visible </a:t>
              </a:r>
              <a:r>
                <a:rPr lang="en-US" b="1" dirty="0">
                  <a:solidFill>
                    <a:schemeClr val="bg1">
                      <a:lumMod val="75000"/>
                    </a:schemeClr>
                  </a:solidFill>
                </a:rPr>
                <a:t>properties</a:t>
              </a:r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 of those components, and the </a:t>
              </a:r>
              <a:r>
                <a:rPr lang="en-US" b="1" dirty="0"/>
                <a:t>relationships</a:t>
              </a:r>
            </a:p>
            <a:p>
              <a:pPr algn="ctr"/>
              <a:r>
                <a:rPr lang="de-DE" dirty="0" err="1">
                  <a:solidFill>
                    <a:schemeClr val="bg1">
                      <a:lumMod val="75000"/>
                    </a:schemeClr>
                  </a:solidFill>
                </a:rPr>
                <a:t>among</a:t>
              </a:r>
              <a:r>
                <a:rPr lang="de-DE" dirty="0">
                  <a:solidFill>
                    <a:schemeClr val="bg1">
                      <a:lumMod val="7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bg1">
                      <a:lumMod val="75000"/>
                    </a:schemeClr>
                  </a:solidFill>
                </a:rPr>
                <a:t>them</a:t>
              </a:r>
              <a:r>
                <a:rPr lang="de-DE" dirty="0"/>
                <a:t> 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15E00844-11F7-11EB-6A10-C6C95CE8525E}"/>
                </a:ext>
              </a:extLst>
            </p:cNvPr>
            <p:cNvSpPr txBox="1"/>
            <p:nvPr/>
          </p:nvSpPr>
          <p:spPr>
            <a:xfrm>
              <a:off x="4442163" y="4652072"/>
              <a:ext cx="5040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0" i="0" u="none" strike="noStrike" baseline="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</a:rPr>
                <a:t>[1]</a:t>
              </a:r>
              <a:endParaRPr lang="de-DE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7637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7D3D6-A12B-3A83-B162-A4978C759B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D9905C-321A-6099-28DE-79C921B9E3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What</a:t>
            </a:r>
            <a:r>
              <a:rPr lang="de-DE" sz="2400" b="1" dirty="0"/>
              <a:t> </a:t>
            </a:r>
            <a:r>
              <a:rPr lang="de-DE" sz="2400" b="1" dirty="0" err="1"/>
              <a:t>is</a:t>
            </a:r>
            <a:r>
              <a:rPr lang="de-DE" sz="2400" b="1" dirty="0"/>
              <a:t> </a:t>
            </a:r>
            <a:r>
              <a:rPr lang="de-DE" sz="2400" b="1" dirty="0" err="1"/>
              <a:t>software</a:t>
            </a:r>
            <a:r>
              <a:rPr lang="de-DE" sz="2400" b="1" dirty="0"/>
              <a:t> </a:t>
            </a:r>
            <a:r>
              <a:rPr lang="de-DE" sz="2400" b="1" dirty="0" err="1"/>
              <a:t>architecture</a:t>
            </a:r>
            <a:r>
              <a:rPr lang="de-DE" sz="2400" b="1" dirty="0"/>
              <a:t>?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3F39D12-BA1C-25AE-8929-45A9A62C70E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03A92F77-5726-66C9-56DA-318800C027B3}"/>
              </a:ext>
            </a:extLst>
          </p:cNvPr>
          <p:cNvGrpSpPr/>
          <p:nvPr/>
        </p:nvGrpSpPr>
        <p:grpSpPr>
          <a:xfrm>
            <a:off x="2801634" y="1340088"/>
            <a:ext cx="6948772" cy="923330"/>
            <a:chOff x="2351584" y="2852937"/>
            <a:chExt cx="6948772" cy="923330"/>
          </a:xfrm>
        </p:grpSpPr>
        <p:sp>
          <p:nvSpPr>
            <p:cNvPr id="6" name="Textfeld 8">
              <a:extLst>
                <a:ext uri="{FF2B5EF4-FFF2-40B4-BE49-F238E27FC236}">
                  <a16:creationId xmlns:a16="http://schemas.microsoft.com/office/drawing/2014/main" id="{0182D65B-0144-4A6A-8051-6802AD25A65D}"/>
                </a:ext>
              </a:extLst>
            </p:cNvPr>
            <p:cNvSpPr txBox="1"/>
            <p:nvPr/>
          </p:nvSpPr>
          <p:spPr>
            <a:xfrm>
              <a:off x="2351584" y="2852937"/>
              <a:ext cx="65527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i="1" dirty="0"/>
                <a:t>„The </a:t>
              </a:r>
              <a:r>
                <a:rPr lang="de-DE" i="1" dirty="0" err="1"/>
                <a:t>goal</a:t>
              </a:r>
              <a:r>
                <a:rPr lang="de-DE" i="1" dirty="0"/>
                <a:t> </a:t>
              </a:r>
              <a:r>
                <a:rPr lang="de-DE" i="1" dirty="0" err="1"/>
                <a:t>of</a:t>
              </a:r>
              <a:r>
                <a:rPr lang="de-DE" i="1" dirty="0"/>
                <a:t> </a:t>
              </a:r>
              <a:r>
                <a:rPr lang="de-DE" i="1" dirty="0" err="1"/>
                <a:t>software</a:t>
              </a:r>
              <a:r>
                <a:rPr lang="de-DE" i="1" dirty="0"/>
                <a:t> </a:t>
              </a:r>
              <a:r>
                <a:rPr lang="de-DE" i="1" dirty="0" err="1"/>
                <a:t>architecture</a:t>
              </a:r>
              <a:r>
                <a:rPr lang="de-DE" i="1" dirty="0"/>
                <a:t> </a:t>
              </a:r>
              <a:r>
                <a:rPr lang="de-DE" i="1" dirty="0" err="1"/>
                <a:t>is</a:t>
              </a:r>
              <a:r>
                <a:rPr lang="de-DE" i="1" dirty="0"/>
                <a:t> </a:t>
              </a:r>
              <a:r>
                <a:rPr lang="de-DE" i="1" dirty="0" err="1"/>
                <a:t>to</a:t>
              </a:r>
              <a:r>
                <a:rPr lang="de-DE" i="1" dirty="0"/>
                <a:t> </a:t>
              </a:r>
              <a:r>
                <a:rPr lang="de-DE" i="1" dirty="0" err="1"/>
                <a:t>minimize</a:t>
              </a:r>
              <a:r>
                <a:rPr lang="de-DE" i="1" dirty="0"/>
                <a:t> </a:t>
              </a:r>
              <a:r>
                <a:rPr lang="de-DE" i="1" dirty="0" err="1"/>
                <a:t>the</a:t>
              </a:r>
              <a:r>
                <a:rPr lang="de-DE" i="1" dirty="0"/>
                <a:t> human </a:t>
              </a:r>
              <a:r>
                <a:rPr lang="de-DE" i="1" dirty="0" err="1"/>
                <a:t>resources</a:t>
              </a:r>
              <a:r>
                <a:rPr lang="de-DE" i="1" dirty="0"/>
                <a:t> </a:t>
              </a:r>
              <a:r>
                <a:rPr lang="de-DE" i="1" dirty="0" err="1"/>
                <a:t>required</a:t>
              </a:r>
              <a:r>
                <a:rPr lang="de-DE" i="1" dirty="0"/>
                <a:t> </a:t>
              </a:r>
              <a:r>
                <a:rPr lang="de-DE" i="1" dirty="0" err="1"/>
                <a:t>to</a:t>
              </a:r>
              <a:r>
                <a:rPr lang="de-DE" i="1" dirty="0"/>
                <a:t> </a:t>
              </a:r>
              <a:r>
                <a:rPr lang="de-DE" b="1" i="1" dirty="0" err="1"/>
                <a:t>build</a:t>
              </a:r>
              <a:r>
                <a:rPr lang="de-DE" i="1" dirty="0"/>
                <a:t> and </a:t>
              </a:r>
              <a:r>
                <a:rPr lang="de-DE" b="1" i="1" dirty="0" err="1"/>
                <a:t>maintain</a:t>
              </a:r>
              <a:r>
                <a:rPr lang="de-DE" i="1" dirty="0"/>
                <a:t> </a:t>
              </a:r>
              <a:r>
                <a:rPr lang="de-DE" i="1" dirty="0" err="1"/>
                <a:t>the</a:t>
              </a:r>
              <a:r>
                <a:rPr lang="de-DE" i="1" dirty="0"/>
                <a:t> </a:t>
              </a:r>
              <a:r>
                <a:rPr lang="de-DE" i="1" dirty="0" err="1"/>
                <a:t>required</a:t>
              </a:r>
              <a:r>
                <a:rPr lang="de-DE" i="1" dirty="0"/>
                <a:t> </a:t>
              </a:r>
              <a:r>
                <a:rPr lang="de-DE" i="1" dirty="0" err="1"/>
                <a:t>system</a:t>
              </a:r>
              <a:r>
                <a:rPr lang="de-DE" i="1" dirty="0"/>
                <a:t>“</a:t>
              </a:r>
              <a:endParaRPr lang="de-DE" sz="1600" i="1" dirty="0"/>
            </a:p>
            <a:p>
              <a:endParaRPr lang="de-DE" dirty="0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431F49DA-2A2F-78DA-F814-15BA2CC35EAF}"/>
                </a:ext>
              </a:extLst>
            </p:cNvPr>
            <p:cNvSpPr txBox="1"/>
            <p:nvPr/>
          </p:nvSpPr>
          <p:spPr>
            <a:xfrm>
              <a:off x="2351584" y="3418005"/>
              <a:ext cx="69487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Robert C. Martin, Clean Architecture, 2017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669F87DB-5A29-D131-F03E-1BFB661256F1}"/>
              </a:ext>
            </a:extLst>
          </p:cNvPr>
          <p:cNvGrpSpPr/>
          <p:nvPr/>
        </p:nvGrpSpPr>
        <p:grpSpPr>
          <a:xfrm>
            <a:off x="1684440" y="2967335"/>
            <a:ext cx="6552728" cy="923330"/>
            <a:chOff x="2351584" y="2852937"/>
            <a:chExt cx="6552728" cy="923330"/>
          </a:xfrm>
        </p:grpSpPr>
        <p:sp>
          <p:nvSpPr>
            <p:cNvPr id="17" name="Textfeld 8">
              <a:extLst>
                <a:ext uri="{FF2B5EF4-FFF2-40B4-BE49-F238E27FC236}">
                  <a16:creationId xmlns:a16="http://schemas.microsoft.com/office/drawing/2014/main" id="{5FA39817-8CF0-627B-1602-42B4DDDD5151}"/>
                </a:ext>
              </a:extLst>
            </p:cNvPr>
            <p:cNvSpPr txBox="1"/>
            <p:nvPr/>
          </p:nvSpPr>
          <p:spPr>
            <a:xfrm>
              <a:off x="2351584" y="2852937"/>
              <a:ext cx="65527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i="1" dirty="0"/>
                <a:t>„</a:t>
              </a:r>
              <a:r>
                <a:rPr lang="en-US" dirty="0"/>
                <a:t>Software architecture is those decisions which are both </a:t>
              </a:r>
              <a:r>
                <a:rPr lang="en-US" b="1" dirty="0"/>
                <a:t>important</a:t>
              </a:r>
              <a:r>
                <a:rPr lang="en-US" dirty="0"/>
                <a:t> and </a:t>
              </a:r>
              <a:r>
                <a:rPr lang="en-US" b="1" dirty="0"/>
                <a:t>hard to change </a:t>
              </a:r>
              <a:r>
                <a:rPr lang="de-DE" i="1" dirty="0"/>
                <a:t>“</a:t>
              </a:r>
              <a:endParaRPr lang="de-DE" sz="1600" i="1" dirty="0"/>
            </a:p>
            <a:p>
              <a:endParaRPr lang="de-DE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9967B153-C118-19F1-E4E9-CC40E60E5EC5}"/>
                </a:ext>
              </a:extLst>
            </p:cNvPr>
            <p:cNvSpPr txBox="1"/>
            <p:nvPr/>
          </p:nvSpPr>
          <p:spPr>
            <a:xfrm>
              <a:off x="2351584" y="3429000"/>
              <a:ext cx="65527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Martin Fowler</a:t>
              </a: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65C4165A-3897-3641-487A-19520ADCC8C3}"/>
              </a:ext>
            </a:extLst>
          </p:cNvPr>
          <p:cNvGrpSpPr/>
          <p:nvPr/>
        </p:nvGrpSpPr>
        <p:grpSpPr>
          <a:xfrm>
            <a:off x="899592" y="4541525"/>
            <a:ext cx="6552728" cy="923330"/>
            <a:chOff x="2351584" y="2852937"/>
            <a:chExt cx="6552728" cy="923330"/>
          </a:xfrm>
        </p:grpSpPr>
        <p:sp>
          <p:nvSpPr>
            <p:cNvPr id="24" name="Textfeld 8">
              <a:extLst>
                <a:ext uri="{FF2B5EF4-FFF2-40B4-BE49-F238E27FC236}">
                  <a16:creationId xmlns:a16="http://schemas.microsoft.com/office/drawing/2014/main" id="{9FEAFBE7-680B-6E3A-FDDD-32BDDD621592}"/>
                </a:ext>
              </a:extLst>
            </p:cNvPr>
            <p:cNvSpPr txBox="1"/>
            <p:nvPr/>
          </p:nvSpPr>
          <p:spPr>
            <a:xfrm>
              <a:off x="2351584" y="2852937"/>
              <a:ext cx="65527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i="1" dirty="0"/>
                <a:t>„</a:t>
              </a:r>
              <a:r>
                <a:rPr lang="en-US" dirty="0"/>
                <a:t>Architecture represents the significant design decisions that </a:t>
              </a:r>
              <a:r>
                <a:rPr lang="en-US" b="1" dirty="0"/>
                <a:t>shape a system</a:t>
              </a:r>
              <a:r>
                <a:rPr lang="en-US" dirty="0"/>
                <a:t>, where </a:t>
              </a:r>
              <a:r>
                <a:rPr lang="en-US" b="1" dirty="0"/>
                <a:t>significant</a:t>
              </a:r>
              <a:r>
                <a:rPr lang="en-US" dirty="0"/>
                <a:t> is measured by </a:t>
              </a:r>
              <a:r>
                <a:rPr lang="en-US" b="1" dirty="0"/>
                <a:t>cost of change </a:t>
              </a:r>
              <a:r>
                <a:rPr lang="de-DE" i="1" dirty="0"/>
                <a:t>“</a:t>
              </a:r>
              <a:endParaRPr lang="de-DE" sz="1600" i="1" dirty="0"/>
            </a:p>
            <a:p>
              <a:endParaRPr lang="de-DE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600E560E-4BD8-50AD-7041-F5CFFA56DD62}"/>
                </a:ext>
              </a:extLst>
            </p:cNvPr>
            <p:cNvSpPr txBox="1"/>
            <p:nvPr/>
          </p:nvSpPr>
          <p:spPr>
            <a:xfrm>
              <a:off x="2351584" y="3429000"/>
              <a:ext cx="65527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Grady </a:t>
              </a:r>
              <a:r>
                <a:rPr lang="de-DE" sz="1400" dirty="0" err="1"/>
                <a:t>Booch</a:t>
              </a:r>
              <a:endParaRPr lang="de-DE" sz="1400" dirty="0"/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A387DC02-32CE-815D-CB4F-89D00D8F484E}"/>
              </a:ext>
            </a:extLst>
          </p:cNvPr>
          <p:cNvGrpSpPr/>
          <p:nvPr/>
        </p:nvGrpSpPr>
        <p:grpSpPr>
          <a:xfrm>
            <a:off x="9584522" y="1169627"/>
            <a:ext cx="1230356" cy="1485087"/>
            <a:chOff x="8937206" y="1192350"/>
            <a:chExt cx="1230356" cy="1485087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2208404F-E716-3696-199F-0374CE48F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37206" y="1192350"/>
              <a:ext cx="1230356" cy="1257697"/>
            </a:xfrm>
            <a:prstGeom prst="rect">
              <a:avLst/>
            </a:prstGeom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263CA50B-1D66-F646-E1F6-D2B44E8D2F4E}"/>
                </a:ext>
              </a:extLst>
            </p:cNvPr>
            <p:cNvSpPr txBox="1"/>
            <p:nvPr/>
          </p:nvSpPr>
          <p:spPr>
            <a:xfrm>
              <a:off x="9006401" y="2423521"/>
              <a:ext cx="1091966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i="1" dirty="0"/>
                <a:t>Robert C. Martin</a:t>
              </a: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9033F-CDE5-5AF1-7AC9-2EACF0652CAD}"/>
              </a:ext>
            </a:extLst>
          </p:cNvPr>
          <p:cNvGrpSpPr/>
          <p:nvPr/>
        </p:nvGrpSpPr>
        <p:grpSpPr>
          <a:xfrm>
            <a:off x="368366" y="1483914"/>
            <a:ext cx="1384334" cy="1652857"/>
            <a:chOff x="1297030" y="3084984"/>
            <a:chExt cx="1384334" cy="1652857"/>
          </a:xfrm>
        </p:grpSpPr>
        <p:pic>
          <p:nvPicPr>
            <p:cNvPr id="8" name="Grafik 7" descr="Ein Bild, das Kleidung, Kopfbedeckung, Person, Menschliches Gesicht enthält.&#10;&#10;Automatisch generierte Beschreibung">
              <a:extLst>
                <a:ext uri="{FF2B5EF4-FFF2-40B4-BE49-F238E27FC236}">
                  <a16:creationId xmlns:a16="http://schemas.microsoft.com/office/drawing/2014/main" id="{8662A0C9-A7C9-A996-3E11-11E30E89F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7030" y="3084984"/>
              <a:ext cx="1384334" cy="1384334"/>
            </a:xfrm>
            <a:prstGeom prst="rect">
              <a:avLst/>
            </a:prstGeom>
          </p:spPr>
        </p:pic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4CCDCC0B-1F1D-44E1-3122-B2C6BA20EFA0}"/>
                </a:ext>
              </a:extLst>
            </p:cNvPr>
            <p:cNvSpPr txBox="1"/>
            <p:nvPr/>
          </p:nvSpPr>
          <p:spPr>
            <a:xfrm>
              <a:off x="1485141" y="4483925"/>
              <a:ext cx="95891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i="1" dirty="0"/>
                <a:t>Martin Fowler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C4BD33-E52D-F17F-1A00-A37DED36D6DC}"/>
              </a:ext>
            </a:extLst>
          </p:cNvPr>
          <p:cNvGrpSpPr/>
          <p:nvPr/>
        </p:nvGrpSpPr>
        <p:grpSpPr>
          <a:xfrm>
            <a:off x="9038538" y="3814979"/>
            <a:ext cx="1091967" cy="1784237"/>
            <a:chOff x="8432212" y="4295955"/>
            <a:chExt cx="1080120" cy="1801680"/>
          </a:xfrm>
        </p:grpSpPr>
        <p:pic>
          <p:nvPicPr>
            <p:cNvPr id="4" name="Grafik 3" descr="Ein Bild, das Menschliches Gesicht, Person, Kleidung, Lächeln enthält.&#10;&#10;Automatisch generierte Beschreibung">
              <a:extLst>
                <a:ext uri="{FF2B5EF4-FFF2-40B4-BE49-F238E27FC236}">
                  <a16:creationId xmlns:a16="http://schemas.microsoft.com/office/drawing/2014/main" id="{36BFEEA3-EE13-59E5-6AC3-E7ED89378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2212" y="4295955"/>
              <a:ext cx="1080120" cy="1525884"/>
            </a:xfrm>
            <a:prstGeom prst="rect">
              <a:avLst/>
            </a:prstGeom>
          </p:spPr>
        </p:pic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61330B14-045F-6647-803E-21B72812D451}"/>
                </a:ext>
              </a:extLst>
            </p:cNvPr>
            <p:cNvSpPr txBox="1"/>
            <p:nvPr/>
          </p:nvSpPr>
          <p:spPr>
            <a:xfrm>
              <a:off x="8553415" y="5843719"/>
              <a:ext cx="88197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i="1" dirty="0"/>
                <a:t>Grady </a:t>
              </a:r>
              <a:r>
                <a:rPr lang="de-DE" sz="1050" i="1" dirty="0" err="1"/>
                <a:t>Booch</a:t>
              </a:r>
              <a:endParaRPr lang="de-DE" sz="105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6786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Why</a:t>
            </a:r>
            <a:r>
              <a:rPr lang="de-DE" sz="2400" b="1" dirty="0"/>
              <a:t> </a:t>
            </a:r>
            <a:r>
              <a:rPr lang="de-DE" sz="2400" b="1" dirty="0" err="1"/>
              <a:t>thinking</a:t>
            </a:r>
            <a:r>
              <a:rPr lang="de-DE" sz="2400" b="1" dirty="0"/>
              <a:t> </a:t>
            </a:r>
            <a:r>
              <a:rPr lang="de-DE" sz="2400" b="1" dirty="0" err="1"/>
              <a:t>about</a:t>
            </a:r>
            <a:r>
              <a:rPr lang="de-DE" sz="2400" b="1" dirty="0"/>
              <a:t> </a:t>
            </a:r>
            <a:r>
              <a:rPr lang="de-DE" sz="2400" b="1" dirty="0" err="1"/>
              <a:t>architecture</a:t>
            </a:r>
            <a:r>
              <a:rPr lang="de-DE" sz="2400" b="1" dirty="0"/>
              <a:t>?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076728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9F50DE8-2641-D218-4750-82CA51422DD6}"/>
              </a:ext>
            </a:extLst>
          </p:cNvPr>
          <p:cNvSpPr txBox="1"/>
          <p:nvPr/>
        </p:nvSpPr>
        <p:spPr>
          <a:xfrm>
            <a:off x="4198" y="5981217"/>
            <a:ext cx="122844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/>
              <a:t> </a:t>
            </a:r>
            <a:r>
              <a:rPr lang="en-US" sz="1200" b="0" i="0" u="none" strike="noStrike" baseline="0" dirty="0">
                <a:latin typeface="ArialMT"/>
              </a:rPr>
              <a:t>M. </a:t>
            </a:r>
            <a:r>
              <a:rPr lang="en-US" sz="1200" dirty="0">
                <a:latin typeface="ArialMT"/>
              </a:rPr>
              <a:t>F</a:t>
            </a:r>
            <a:r>
              <a:rPr lang="en-US" sz="1200" b="0" i="0" u="none" strike="noStrike" baseline="0" dirty="0">
                <a:latin typeface="ArialMT"/>
              </a:rPr>
              <a:t>owler, </a:t>
            </a:r>
            <a:r>
              <a:rPr lang="de-DE" sz="1200" b="0" i="1" u="none" strike="noStrike" baseline="0" dirty="0">
                <a:latin typeface="ArialMT"/>
              </a:rPr>
              <a:t>D</a:t>
            </a:r>
            <a:r>
              <a:rPr lang="de-DE" sz="1200" i="1" dirty="0">
                <a:latin typeface="ArialMT"/>
              </a:rPr>
              <a:t>esign Stamina Hypothesis</a:t>
            </a:r>
            <a:r>
              <a:rPr lang="en-US" sz="1200" b="0" i="0" u="none" strike="noStrike" baseline="0" dirty="0">
                <a:latin typeface="ArialMT"/>
              </a:rPr>
              <a:t>, </a:t>
            </a:r>
            <a:r>
              <a:rPr lang="en-US" sz="1200" b="1" i="0" u="none" strike="noStrike" baseline="0" dirty="0">
                <a:latin typeface="ArialMT"/>
              </a:rPr>
              <a:t>2007</a:t>
            </a:r>
            <a:endParaRPr lang="de-DE" sz="1200" i="1" baseline="30000" dirty="0"/>
          </a:p>
        </p:txBody>
      </p:sp>
      <p:pic>
        <p:nvPicPr>
          <p:cNvPr id="7" name="Grafik 6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D745EECB-2A2B-9F55-6479-0A2851DF4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80" y="1412776"/>
            <a:ext cx="10424822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0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DAF29-C9C3-DA5A-B15D-BF4D0BF9A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0B47A77-6747-510B-6533-E6FDFF476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Why</a:t>
            </a:r>
            <a:r>
              <a:rPr lang="de-DE" sz="2400" b="1" dirty="0"/>
              <a:t> </a:t>
            </a:r>
            <a:r>
              <a:rPr lang="de-DE" sz="2400" b="1" dirty="0" err="1"/>
              <a:t>thinking</a:t>
            </a:r>
            <a:r>
              <a:rPr lang="de-DE" sz="2400" b="1" dirty="0"/>
              <a:t> </a:t>
            </a:r>
            <a:r>
              <a:rPr lang="de-DE" sz="2400" b="1" dirty="0" err="1"/>
              <a:t>about</a:t>
            </a:r>
            <a:r>
              <a:rPr lang="de-DE" sz="2400" b="1" dirty="0"/>
              <a:t> </a:t>
            </a:r>
            <a:r>
              <a:rPr lang="de-DE" sz="2400" b="1" dirty="0" err="1"/>
              <a:t>architecture</a:t>
            </a:r>
            <a:r>
              <a:rPr lang="de-DE" sz="2400" b="1" dirty="0"/>
              <a:t>?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25C9B24-AA57-EA60-4278-311C18FC14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076728" cy="359817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How software architecture defines boundaries and APIs bridge them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BC0D806-F34F-E0BE-A386-95BD4215D5CE}"/>
              </a:ext>
            </a:extLst>
          </p:cNvPr>
          <p:cNvSpPr txBox="1"/>
          <p:nvPr/>
        </p:nvSpPr>
        <p:spPr>
          <a:xfrm>
            <a:off x="4198" y="5981217"/>
            <a:ext cx="122844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/>
              <a:t> </a:t>
            </a:r>
            <a:r>
              <a:rPr lang="en-US" sz="1200" b="0" i="0" u="none" strike="noStrike" baseline="0" dirty="0">
                <a:latin typeface="ArialMT"/>
              </a:rPr>
              <a:t>M. </a:t>
            </a:r>
            <a:r>
              <a:rPr lang="en-US" sz="1200" dirty="0">
                <a:latin typeface="ArialMT"/>
              </a:rPr>
              <a:t>F</a:t>
            </a:r>
            <a:r>
              <a:rPr lang="en-US" sz="1200" b="0" i="0" u="none" strike="noStrike" baseline="0" dirty="0">
                <a:latin typeface="ArialMT"/>
              </a:rPr>
              <a:t>owler, </a:t>
            </a:r>
            <a:r>
              <a:rPr lang="de-DE" sz="1200" b="0" i="1" u="none" strike="noStrike" baseline="0" dirty="0">
                <a:latin typeface="ArialMT"/>
              </a:rPr>
              <a:t>D</a:t>
            </a:r>
            <a:r>
              <a:rPr lang="de-DE" sz="1200" i="1" dirty="0">
                <a:latin typeface="ArialMT"/>
              </a:rPr>
              <a:t>esign Stamina Hypothesis</a:t>
            </a:r>
            <a:r>
              <a:rPr lang="en-US" sz="1200" b="0" i="0" u="none" strike="noStrike" baseline="0" dirty="0">
                <a:latin typeface="ArialMT"/>
              </a:rPr>
              <a:t>, </a:t>
            </a:r>
            <a:r>
              <a:rPr lang="en-US" sz="1200" b="1" i="0" u="none" strike="noStrike" baseline="0" dirty="0">
                <a:latin typeface="ArialMT"/>
              </a:rPr>
              <a:t>2007</a:t>
            </a:r>
            <a:endParaRPr lang="de-DE" sz="1200" i="1" baseline="30000" dirty="0"/>
          </a:p>
        </p:txBody>
      </p:sp>
      <p:pic>
        <p:nvPicPr>
          <p:cNvPr id="7" name="Grafik 6" descr="Ein Bild, das Text, Screenshot, Reihe, Diagramm enthält.&#10;&#10;Automatisch generierte Beschreibung">
            <a:extLst>
              <a:ext uri="{FF2B5EF4-FFF2-40B4-BE49-F238E27FC236}">
                <a16:creationId xmlns:a16="http://schemas.microsoft.com/office/drawing/2014/main" id="{8E2B7DCA-9960-3B6D-2DE2-D0C8CD025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80" y="1412776"/>
            <a:ext cx="7002064" cy="2853581"/>
          </a:xfrm>
          <a:prstGeom prst="rect">
            <a:avLst/>
          </a:prstGeom>
        </p:spPr>
      </p:pic>
      <p:pic>
        <p:nvPicPr>
          <p:cNvPr id="10" name="Grafik 9" descr="Ein Bild, das Text, Diagramm, Screenshot, Plan enthält.&#10;&#10;Automatisch generierte Beschreibung">
            <a:extLst>
              <a:ext uri="{FF2B5EF4-FFF2-40B4-BE49-F238E27FC236}">
                <a16:creationId xmlns:a16="http://schemas.microsoft.com/office/drawing/2014/main" id="{811AB7CA-B345-328A-AB5C-229AE31613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168" y="1284072"/>
            <a:ext cx="4031758" cy="467856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551749A5-AA71-E4E2-6B59-A6A6CBF6117A}"/>
                  </a:ext>
                </a:extLst>
              </p:cNvPr>
              <p:cNvSpPr txBox="1"/>
              <p:nvPr/>
            </p:nvSpPr>
            <p:spPr>
              <a:xfrm>
                <a:off x="715749" y="4600567"/>
                <a:ext cx="612832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sz="2800" dirty="0"/>
                  <a:t>System </a:t>
                </a:r>
                <a14:m>
                  <m:oMath xmlns:m="http://schemas.openxmlformats.org/officeDocument/2006/math">
                    <m:r>
                      <a:rPr lang="de-DE" sz="2800" i="1" smtClean="0">
                        <a:latin typeface="Cambria Math" panose="02040503050406030204" pitchFamily="18" charset="0"/>
                      </a:rPr>
                      <m:t>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𝐴𝑟𝑐h𝑖𝑡𝑒𝑐𝑡𝑢𝑟𝑒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 ≠</m:t>
                    </m:r>
                  </m:oMath>
                </a14:m>
                <a:r>
                  <a:rPr lang="de-DE" sz="2800" b="0" dirty="0"/>
                  <a:t> Design  ???</a:t>
                </a:r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551749A5-AA71-E4E2-6B59-A6A6CBF611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749" y="4600567"/>
                <a:ext cx="6128326" cy="523220"/>
              </a:xfrm>
              <a:prstGeom prst="rect">
                <a:avLst/>
              </a:prstGeom>
              <a:blipFill>
                <a:blip r:embed="rId4"/>
                <a:stretch>
                  <a:fillRect l="-1988" t="-11628" b="-3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877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>
          <a:defRPr sz="2000" b="1" smtClean="0">
            <a:solidFill>
              <a:schemeClr val="accent3">
                <a:lumMod val="75000"/>
              </a:schemeClr>
            </a:solidFill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2740</Words>
  <Application>Microsoft Office PowerPoint</Application>
  <PresentationFormat>Breitbild</PresentationFormat>
  <Paragraphs>512</Paragraphs>
  <Slides>43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53" baseType="lpstr">
      <vt:lpstr>Arial</vt:lpstr>
      <vt:lpstr>ArialMT</vt:lpstr>
      <vt:lpstr>Average</vt:lpstr>
      <vt:lpstr>BookmanStd-Light</vt:lpstr>
      <vt:lpstr>Calibri</vt:lpstr>
      <vt:lpstr>Cambria Math</vt:lpstr>
      <vt:lpstr>Graphik Regular</vt:lpstr>
      <vt:lpstr>Lato Light</vt:lpstr>
      <vt:lpstr>Times New Roman</vt:lpstr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</dc:creator>
  <cp:lastModifiedBy>Mauz, Fabian</cp:lastModifiedBy>
  <cp:revision>139</cp:revision>
  <dcterms:created xsi:type="dcterms:W3CDTF">2015-08-23T09:02:23Z</dcterms:created>
  <dcterms:modified xsi:type="dcterms:W3CDTF">2024-11-19T13:40:49Z</dcterms:modified>
</cp:coreProperties>
</file>

<file path=docProps/thumbnail.jpeg>
</file>